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notesSlides/notesSlide2.xml" ContentType="application/vnd.openxmlformats-officedocument.presentationml.notesSlide+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1419" r:id="rId3"/>
    <p:sldId id="1420" r:id="rId4"/>
    <p:sldId id="1421" r:id="rId5"/>
    <p:sldId id="1422" r:id="rId6"/>
    <p:sldId id="1413" r:id="rId7"/>
    <p:sldId id="1414" r:id="rId8"/>
    <p:sldId id="1417" r:id="rId9"/>
    <p:sldId id="1423" r:id="rId10"/>
    <p:sldId id="1424" r:id="rId11"/>
    <p:sldId id="1425" r:id="rId12"/>
    <p:sldId id="1428" r:id="rId13"/>
    <p:sldId id="259" r:id="rId14"/>
    <p:sldId id="260" r:id="rId15"/>
    <p:sldId id="1412" r:id="rId16"/>
    <p:sldId id="1426" r:id="rId17"/>
    <p:sldId id="1411" r:id="rId18"/>
    <p:sldId id="1427" r:id="rId19"/>
    <p:sldId id="1418" r:id="rId20"/>
    <p:sldId id="257" r:id="rId21"/>
    <p:sldId id="25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F7064AC-D7BC-41E3-B19B-B8A9E47E8C07}" v="1" dt="2022-03-30T16:40:23.43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78" autoAdjust="0"/>
    <p:restoredTop sz="94660"/>
  </p:normalViewPr>
  <p:slideViewPr>
    <p:cSldViewPr snapToGrid="0">
      <p:cViewPr varScale="1">
        <p:scale>
          <a:sx n="85" d="100"/>
          <a:sy n="85" d="100"/>
        </p:scale>
        <p:origin x="36" y="15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userId="c08276aeda5b1c5b" providerId="LiveId" clId="{BB8E4D34-5F29-4E75-9D52-87211633FF8F}"/>
    <pc:docChg chg="undo custSel addSld delSld modSld sldOrd">
      <pc:chgData name="mike" userId="c08276aeda5b1c5b" providerId="LiveId" clId="{BB8E4D34-5F29-4E75-9D52-87211633FF8F}" dt="2022-03-22T12:07:49.322" v="1719" actId="1076"/>
      <pc:docMkLst>
        <pc:docMk/>
      </pc:docMkLst>
      <pc:sldChg chg="ord">
        <pc:chgData name="mike" userId="c08276aeda5b1c5b" providerId="LiveId" clId="{BB8E4D34-5F29-4E75-9D52-87211633FF8F}" dt="2022-02-23T14:31:35.078" v="662"/>
        <pc:sldMkLst>
          <pc:docMk/>
          <pc:sldMk cId="1038846631" sldId="256"/>
        </pc:sldMkLst>
      </pc:sldChg>
      <pc:sldChg chg="addSp modSp mod">
        <pc:chgData name="mike" userId="c08276aeda5b1c5b" providerId="LiveId" clId="{BB8E4D34-5F29-4E75-9D52-87211633FF8F}" dt="2022-02-23T14:31:29.341" v="660" actId="1076"/>
        <pc:sldMkLst>
          <pc:docMk/>
          <pc:sldMk cId="3301440213" sldId="257"/>
        </pc:sldMkLst>
        <pc:spChg chg="add mod">
          <ac:chgData name="mike" userId="c08276aeda5b1c5b" providerId="LiveId" clId="{BB8E4D34-5F29-4E75-9D52-87211633FF8F}" dt="2022-02-23T14:31:29.341" v="660" actId="1076"/>
          <ac:spMkLst>
            <pc:docMk/>
            <pc:sldMk cId="3301440213" sldId="257"/>
            <ac:spMk id="6" creationId="{2FAD78DD-AF03-43CA-8097-21BB700B57FF}"/>
          </ac:spMkLst>
        </pc:spChg>
      </pc:sldChg>
      <pc:sldChg chg="delSp del mod">
        <pc:chgData name="mike" userId="c08276aeda5b1c5b" providerId="LiveId" clId="{BB8E4D34-5F29-4E75-9D52-87211633FF8F}" dt="2022-02-23T14:31:02.313" v="657" actId="2696"/>
        <pc:sldMkLst>
          <pc:docMk/>
          <pc:sldMk cId="3973115299" sldId="258"/>
        </pc:sldMkLst>
        <pc:spChg chg="del">
          <ac:chgData name="mike" userId="c08276aeda5b1c5b" providerId="LiveId" clId="{BB8E4D34-5F29-4E75-9D52-87211633FF8F}" dt="2022-02-23T14:30:49.904" v="655" actId="478"/>
          <ac:spMkLst>
            <pc:docMk/>
            <pc:sldMk cId="3973115299" sldId="258"/>
            <ac:spMk id="2" creationId="{56734D4D-B48E-424C-BABF-AD7F8F110820}"/>
          </ac:spMkLst>
        </pc:spChg>
        <pc:spChg chg="del">
          <ac:chgData name="mike" userId="c08276aeda5b1c5b" providerId="LiveId" clId="{BB8E4D34-5F29-4E75-9D52-87211633FF8F}" dt="2022-02-23T14:30:54.560" v="656" actId="21"/>
          <ac:spMkLst>
            <pc:docMk/>
            <pc:sldMk cId="3973115299" sldId="258"/>
            <ac:spMk id="5" creationId="{683882C2-2E8B-4D39-8CC9-57ED0ED1965B}"/>
          </ac:spMkLst>
        </pc:spChg>
      </pc:sldChg>
      <pc:sldChg chg="modSp mod">
        <pc:chgData name="mike" userId="c08276aeda5b1c5b" providerId="LiveId" clId="{BB8E4D34-5F29-4E75-9D52-87211633FF8F}" dt="2022-03-09T17:17:29.928" v="1474" actId="1076"/>
        <pc:sldMkLst>
          <pc:docMk/>
          <pc:sldMk cId="1955168982" sldId="260"/>
        </pc:sldMkLst>
        <pc:spChg chg="mod">
          <ac:chgData name="mike" userId="c08276aeda5b1c5b" providerId="LiveId" clId="{BB8E4D34-5F29-4E75-9D52-87211633FF8F}" dt="2022-02-23T10:31:18.348" v="487" actId="113"/>
          <ac:spMkLst>
            <pc:docMk/>
            <pc:sldMk cId="1955168982" sldId="260"/>
            <ac:spMk id="6" creationId="{D76A89FB-4E64-441A-B7B6-843E3125FE55}"/>
          </ac:spMkLst>
        </pc:spChg>
        <pc:spChg chg="mod">
          <ac:chgData name="mike" userId="c08276aeda5b1c5b" providerId="LiveId" clId="{BB8E4D34-5F29-4E75-9D52-87211633FF8F}" dt="2022-02-23T10:28:46.844" v="485" actId="1076"/>
          <ac:spMkLst>
            <pc:docMk/>
            <pc:sldMk cId="1955168982" sldId="260"/>
            <ac:spMk id="18" creationId="{6DBE6A05-5ABE-49FE-BF7C-143365850EE4}"/>
          </ac:spMkLst>
        </pc:spChg>
        <pc:picChg chg="mod">
          <ac:chgData name="mike" userId="c08276aeda5b1c5b" providerId="LiveId" clId="{BB8E4D34-5F29-4E75-9D52-87211633FF8F}" dt="2022-03-09T17:17:29.928" v="1474" actId="1076"/>
          <ac:picMkLst>
            <pc:docMk/>
            <pc:sldMk cId="1955168982" sldId="260"/>
            <ac:picMk id="4" creationId="{939248B2-F3BB-4CDB-8D7F-15971EE01099}"/>
          </ac:picMkLst>
        </pc:picChg>
      </pc:sldChg>
      <pc:sldChg chg="addSp delSp modSp mod">
        <pc:chgData name="mike" userId="c08276aeda5b1c5b" providerId="LiveId" clId="{BB8E4D34-5F29-4E75-9D52-87211633FF8F}" dt="2022-03-15T15:26:14.426" v="1516"/>
        <pc:sldMkLst>
          <pc:docMk/>
          <pc:sldMk cId="1422008280" sldId="1411"/>
        </pc:sldMkLst>
        <pc:grpChg chg="del mod">
          <ac:chgData name="mike" userId="c08276aeda5b1c5b" providerId="LiveId" clId="{BB8E4D34-5F29-4E75-9D52-87211633FF8F}" dt="2022-03-15T15:25:41.070" v="1482"/>
          <ac:grpSpMkLst>
            <pc:docMk/>
            <pc:sldMk cId="1422008280" sldId="1411"/>
            <ac:grpSpMk id="12" creationId="{4B2D4080-E0AC-4867-8EB1-80F1265C079F}"/>
          </ac:grpSpMkLst>
        </pc:grpChg>
        <pc:grpChg chg="del mod">
          <ac:chgData name="mike" userId="c08276aeda5b1c5b" providerId="LiveId" clId="{BB8E4D34-5F29-4E75-9D52-87211633FF8F}" dt="2022-03-15T15:25:52.457" v="1495"/>
          <ac:grpSpMkLst>
            <pc:docMk/>
            <pc:sldMk cId="1422008280" sldId="1411"/>
            <ac:grpSpMk id="22" creationId="{C3791D91-AD5B-4D4C-B96A-A2457E4AE68C}"/>
          </ac:grpSpMkLst>
        </pc:grpChg>
        <pc:grpChg chg="del mod">
          <ac:chgData name="mike" userId="c08276aeda5b1c5b" providerId="LiveId" clId="{BB8E4D34-5F29-4E75-9D52-87211633FF8F}" dt="2022-03-15T15:25:55.248" v="1498"/>
          <ac:grpSpMkLst>
            <pc:docMk/>
            <pc:sldMk cId="1422008280" sldId="1411"/>
            <ac:grpSpMk id="50" creationId="{C621C037-7E1C-426A-9EAB-021D19AAF5E9}"/>
          </ac:grpSpMkLst>
        </pc:grpChg>
        <pc:grpChg chg="mod">
          <ac:chgData name="mike" userId="c08276aeda5b1c5b" providerId="LiveId" clId="{BB8E4D34-5F29-4E75-9D52-87211633FF8F}" dt="2022-03-15T15:26:14.426" v="1516"/>
          <ac:grpSpMkLst>
            <pc:docMk/>
            <pc:sldMk cId="1422008280" sldId="1411"/>
            <ac:grpSpMk id="53" creationId="{436DE5E5-2419-4250-8250-A8F9957296CF}"/>
          </ac:grpSpMkLst>
        </pc:grpChg>
        <pc:inkChg chg="add del mod">
          <ac:chgData name="mike" userId="c08276aeda5b1c5b" providerId="LiveId" clId="{BB8E4D34-5F29-4E75-9D52-87211633FF8F}" dt="2022-03-15T15:26:12" v="1509"/>
          <ac:inkMkLst>
            <pc:docMk/>
            <pc:sldMk cId="1422008280" sldId="1411"/>
            <ac:inkMk id="3" creationId="{FDB4461A-7487-4FFA-9BC8-6AEE575A8116}"/>
          </ac:inkMkLst>
        </pc:inkChg>
        <pc:inkChg chg="add del mod">
          <ac:chgData name="mike" userId="c08276aeda5b1c5b" providerId="LiveId" clId="{BB8E4D34-5F29-4E75-9D52-87211633FF8F}" dt="2022-03-15T15:26:11.603" v="1505"/>
          <ac:inkMkLst>
            <pc:docMk/>
            <pc:sldMk cId="1422008280" sldId="1411"/>
            <ac:inkMk id="6" creationId="{4A8ED9F0-769F-483E-A1D8-371B2B8777B3}"/>
          </ac:inkMkLst>
        </pc:inkChg>
        <pc:inkChg chg="add del mod">
          <ac:chgData name="mike" userId="c08276aeda5b1c5b" providerId="LiveId" clId="{BB8E4D34-5F29-4E75-9D52-87211633FF8F}" dt="2022-03-15T15:26:11.604" v="1506"/>
          <ac:inkMkLst>
            <pc:docMk/>
            <pc:sldMk cId="1422008280" sldId="1411"/>
            <ac:inkMk id="10" creationId="{F2C475E4-C479-4DFB-8932-307E8E889A97}"/>
          </ac:inkMkLst>
        </pc:inkChg>
        <pc:inkChg chg="add del mod">
          <ac:chgData name="mike" userId="c08276aeda5b1c5b" providerId="LiveId" clId="{BB8E4D34-5F29-4E75-9D52-87211633FF8F}" dt="2022-03-15T15:26:09.291" v="1501"/>
          <ac:inkMkLst>
            <pc:docMk/>
            <pc:sldMk cId="1422008280" sldId="1411"/>
            <ac:inkMk id="14" creationId="{994A525A-3C68-4C40-B88F-5FF0B2057C96}"/>
          </ac:inkMkLst>
        </pc:inkChg>
        <pc:inkChg chg="add del mod">
          <ac:chgData name="mike" userId="c08276aeda5b1c5b" providerId="LiveId" clId="{BB8E4D34-5F29-4E75-9D52-87211633FF8F}" dt="2022-03-15T15:26:09.668" v="1502"/>
          <ac:inkMkLst>
            <pc:docMk/>
            <pc:sldMk cId="1422008280" sldId="1411"/>
            <ac:inkMk id="17" creationId="{99BD8F7C-15F1-4F78-940A-63CBC8840516}"/>
          </ac:inkMkLst>
        </pc:inkChg>
        <pc:inkChg chg="add del mod">
          <ac:chgData name="mike" userId="c08276aeda5b1c5b" providerId="LiveId" clId="{BB8E4D34-5F29-4E75-9D52-87211633FF8F}" dt="2022-03-15T15:26:07.971" v="1499"/>
          <ac:inkMkLst>
            <pc:docMk/>
            <pc:sldMk cId="1422008280" sldId="1411"/>
            <ac:inkMk id="19" creationId="{5A44F0C1-E4A8-456E-8FA3-443D7DA55CD7}"/>
          </ac:inkMkLst>
        </pc:inkChg>
        <pc:inkChg chg="add mod">
          <ac:chgData name="mike" userId="c08276aeda5b1c5b" providerId="LiveId" clId="{BB8E4D34-5F29-4E75-9D52-87211633FF8F}" dt="2022-03-15T15:26:14.426" v="1516"/>
          <ac:inkMkLst>
            <pc:docMk/>
            <pc:sldMk cId="1422008280" sldId="1411"/>
            <ac:inkMk id="24" creationId="{0D907D6D-22BA-4BD5-A74F-0E655ECDFC95}"/>
          </ac:inkMkLst>
        </pc:inkChg>
        <pc:inkChg chg="add del mod">
          <ac:chgData name="mike" userId="c08276aeda5b1c5b" providerId="LiveId" clId="{BB8E4D34-5F29-4E75-9D52-87211633FF8F}" dt="2022-03-15T15:26:08.918" v="1500"/>
          <ac:inkMkLst>
            <pc:docMk/>
            <pc:sldMk cId="1422008280" sldId="1411"/>
            <ac:inkMk id="35" creationId="{A418E469-B41B-4552-BAC4-A3282E84AB85}"/>
          </ac:inkMkLst>
        </pc:inkChg>
        <pc:inkChg chg="add del mod">
          <ac:chgData name="mike" userId="c08276aeda5b1c5b" providerId="LiveId" clId="{BB8E4D34-5F29-4E75-9D52-87211633FF8F}" dt="2022-03-15T15:26:11.198" v="1503"/>
          <ac:inkMkLst>
            <pc:docMk/>
            <pc:sldMk cId="1422008280" sldId="1411"/>
            <ac:inkMk id="36" creationId="{827DA661-9D64-4F71-89A6-4F3B15AB2B57}"/>
          </ac:inkMkLst>
        </pc:inkChg>
        <pc:inkChg chg="add del mod">
          <ac:chgData name="mike" userId="c08276aeda5b1c5b" providerId="LiveId" clId="{BB8E4D34-5F29-4E75-9D52-87211633FF8F}" dt="2022-03-15T15:26:12" v="1510"/>
          <ac:inkMkLst>
            <pc:docMk/>
            <pc:sldMk cId="1422008280" sldId="1411"/>
            <ac:inkMk id="37" creationId="{EB54CB36-5E4B-461D-83A2-7322B19A5EB6}"/>
          </ac:inkMkLst>
        </pc:inkChg>
        <pc:inkChg chg="add del mod">
          <ac:chgData name="mike" userId="c08276aeda5b1c5b" providerId="LiveId" clId="{BB8E4D34-5F29-4E75-9D52-87211633FF8F}" dt="2022-03-15T15:26:12.391" v="1512"/>
          <ac:inkMkLst>
            <pc:docMk/>
            <pc:sldMk cId="1422008280" sldId="1411"/>
            <ac:inkMk id="38" creationId="{5F560FD2-42CD-4D4C-BAE9-A0DFDD3FF585}"/>
          </ac:inkMkLst>
        </pc:inkChg>
        <pc:inkChg chg="add del mod">
          <ac:chgData name="mike" userId="c08276aeda5b1c5b" providerId="LiveId" clId="{BB8E4D34-5F29-4E75-9D52-87211633FF8F}" dt="2022-03-15T15:26:12.388" v="1511"/>
          <ac:inkMkLst>
            <pc:docMk/>
            <pc:sldMk cId="1422008280" sldId="1411"/>
            <ac:inkMk id="42" creationId="{58A3FC75-EF30-4A6F-85C2-8B8CD2F5FF23}"/>
          </ac:inkMkLst>
        </pc:inkChg>
        <pc:inkChg chg="add del mod">
          <ac:chgData name="mike" userId="c08276aeda5b1c5b" providerId="LiveId" clId="{BB8E4D34-5F29-4E75-9D52-87211633FF8F}" dt="2022-03-15T15:26:11.998" v="1508"/>
          <ac:inkMkLst>
            <pc:docMk/>
            <pc:sldMk cId="1422008280" sldId="1411"/>
            <ac:inkMk id="43" creationId="{8327BDF1-A8CC-44E7-AEB2-73BBAD7AFB54}"/>
          </ac:inkMkLst>
        </pc:inkChg>
        <pc:inkChg chg="add del mod">
          <ac:chgData name="mike" userId="c08276aeda5b1c5b" providerId="LiveId" clId="{BB8E4D34-5F29-4E75-9D52-87211633FF8F}" dt="2022-03-15T15:26:13.131" v="1514"/>
          <ac:inkMkLst>
            <pc:docMk/>
            <pc:sldMk cId="1422008280" sldId="1411"/>
            <ac:inkMk id="44" creationId="{AC30BB1D-2B8C-46A6-BB6D-60BC113BF97C}"/>
          </ac:inkMkLst>
        </pc:inkChg>
        <pc:inkChg chg="add del mod">
          <ac:chgData name="mike" userId="c08276aeda5b1c5b" providerId="LiveId" clId="{BB8E4D34-5F29-4E75-9D52-87211633FF8F}" dt="2022-03-15T15:26:13.464" v="1515"/>
          <ac:inkMkLst>
            <pc:docMk/>
            <pc:sldMk cId="1422008280" sldId="1411"/>
            <ac:inkMk id="45" creationId="{93E8F148-0E7E-4F14-A4D3-CB1FE34389DD}"/>
          </ac:inkMkLst>
        </pc:inkChg>
        <pc:inkChg chg="add mod">
          <ac:chgData name="mike" userId="c08276aeda5b1c5b" providerId="LiveId" clId="{BB8E4D34-5F29-4E75-9D52-87211633FF8F}" dt="2022-03-15T15:26:14.426" v="1516"/>
          <ac:inkMkLst>
            <pc:docMk/>
            <pc:sldMk cId="1422008280" sldId="1411"/>
            <ac:inkMk id="46" creationId="{96354053-47E8-4345-B1CC-2F4BD60F69E3}"/>
          </ac:inkMkLst>
        </pc:inkChg>
        <pc:inkChg chg="add del mod">
          <ac:chgData name="mike" userId="c08276aeda5b1c5b" providerId="LiveId" clId="{BB8E4D34-5F29-4E75-9D52-87211633FF8F}" dt="2022-03-15T15:26:13.128" v="1513"/>
          <ac:inkMkLst>
            <pc:docMk/>
            <pc:sldMk cId="1422008280" sldId="1411"/>
            <ac:inkMk id="47" creationId="{4F37D622-B6F8-45BD-B1DE-20A6F2302A4C}"/>
          </ac:inkMkLst>
        </pc:inkChg>
        <pc:inkChg chg="add del mod">
          <ac:chgData name="mike" userId="c08276aeda5b1c5b" providerId="LiveId" clId="{BB8E4D34-5F29-4E75-9D52-87211633FF8F}" dt="2022-03-15T15:26:14.426" v="1516"/>
          <ac:inkMkLst>
            <pc:docMk/>
            <pc:sldMk cId="1422008280" sldId="1411"/>
            <ac:inkMk id="48" creationId="{7A6F2E3B-E328-4AD5-8640-73A6ABD64FD5}"/>
          </ac:inkMkLst>
        </pc:inkChg>
        <pc:inkChg chg="add del mod">
          <ac:chgData name="mike" userId="c08276aeda5b1c5b" providerId="LiveId" clId="{BB8E4D34-5F29-4E75-9D52-87211633FF8F}" dt="2022-03-15T15:26:11.605" v="1507"/>
          <ac:inkMkLst>
            <pc:docMk/>
            <pc:sldMk cId="1422008280" sldId="1411"/>
            <ac:inkMk id="51" creationId="{246BC3EA-51DF-4479-82C4-5855D85CC75B}"/>
          </ac:inkMkLst>
        </pc:inkChg>
        <pc:inkChg chg="add del mod">
          <ac:chgData name="mike" userId="c08276aeda5b1c5b" providerId="LiveId" clId="{BB8E4D34-5F29-4E75-9D52-87211633FF8F}" dt="2022-03-15T15:26:11.602" v="1504"/>
          <ac:inkMkLst>
            <pc:docMk/>
            <pc:sldMk cId="1422008280" sldId="1411"/>
            <ac:inkMk id="52" creationId="{49FD2318-DC16-4458-87B0-39E93115828A}"/>
          </ac:inkMkLst>
        </pc:inkChg>
      </pc:sldChg>
      <pc:sldChg chg="modSp mod">
        <pc:chgData name="mike" userId="c08276aeda5b1c5b" providerId="LiveId" clId="{BB8E4D34-5F29-4E75-9D52-87211633FF8F}" dt="2022-02-23T10:53:22.871" v="556" actId="20577"/>
        <pc:sldMkLst>
          <pc:docMk/>
          <pc:sldMk cId="1524216680" sldId="1412"/>
        </pc:sldMkLst>
        <pc:spChg chg="mod">
          <ac:chgData name="mike" userId="c08276aeda5b1c5b" providerId="LiveId" clId="{BB8E4D34-5F29-4E75-9D52-87211633FF8F}" dt="2022-02-23T10:53:22.871" v="556" actId="20577"/>
          <ac:spMkLst>
            <pc:docMk/>
            <pc:sldMk cId="1524216680" sldId="1412"/>
            <ac:spMk id="13" creationId="{B789AF1F-E09B-405A-A486-DE8B79BC4850}"/>
          </ac:spMkLst>
        </pc:spChg>
      </pc:sldChg>
      <pc:sldChg chg="modSp mod ord">
        <pc:chgData name="mike" userId="c08276aeda5b1c5b" providerId="LiveId" clId="{BB8E4D34-5F29-4E75-9D52-87211633FF8F}" dt="2022-02-23T10:16:45.951" v="404" actId="113"/>
        <pc:sldMkLst>
          <pc:docMk/>
          <pc:sldMk cId="1089562674" sldId="1413"/>
        </pc:sldMkLst>
        <pc:spChg chg="mod">
          <ac:chgData name="mike" userId="c08276aeda5b1c5b" providerId="LiveId" clId="{BB8E4D34-5F29-4E75-9D52-87211633FF8F}" dt="2022-02-23T10:11:39.154" v="308" actId="113"/>
          <ac:spMkLst>
            <pc:docMk/>
            <pc:sldMk cId="1089562674" sldId="1413"/>
            <ac:spMk id="2" creationId="{F801AF69-3A1C-4C76-91C4-45A427F10C09}"/>
          </ac:spMkLst>
        </pc:spChg>
        <pc:spChg chg="mod">
          <ac:chgData name="mike" userId="c08276aeda5b1c5b" providerId="LiveId" clId="{BB8E4D34-5F29-4E75-9D52-87211633FF8F}" dt="2022-02-23T10:16:45.951" v="404" actId="113"/>
          <ac:spMkLst>
            <pc:docMk/>
            <pc:sldMk cId="1089562674" sldId="1413"/>
            <ac:spMk id="5" creationId="{8AB563F7-9BD9-4D9E-992A-969C2A1811CC}"/>
          </ac:spMkLst>
        </pc:spChg>
      </pc:sldChg>
      <pc:sldChg chg="addSp delSp modSp mod">
        <pc:chgData name="mike" userId="c08276aeda5b1c5b" providerId="LiveId" clId="{BB8E4D34-5F29-4E75-9D52-87211633FF8F}" dt="2022-02-24T14:42:15.195" v="864" actId="20577"/>
        <pc:sldMkLst>
          <pc:docMk/>
          <pc:sldMk cId="1842288326" sldId="1417"/>
        </pc:sldMkLst>
        <pc:graphicFrameChg chg="mod modGraphic">
          <ac:chgData name="mike" userId="c08276aeda5b1c5b" providerId="LiveId" clId="{BB8E4D34-5F29-4E75-9D52-87211633FF8F}" dt="2022-02-24T14:42:15.195" v="864" actId="20577"/>
          <ac:graphicFrameMkLst>
            <pc:docMk/>
            <pc:sldMk cId="1842288326" sldId="1417"/>
            <ac:graphicFrameMk id="3" creationId="{4B6DBA70-AFB7-4ECE-85D5-C6E3EDB61D07}"/>
          </ac:graphicFrameMkLst>
        </pc:graphicFrameChg>
        <pc:graphicFrameChg chg="mod modGraphic">
          <ac:chgData name="mike" userId="c08276aeda5b1c5b" providerId="LiveId" clId="{BB8E4D34-5F29-4E75-9D52-87211633FF8F}" dt="2022-02-24T13:46:41.179" v="746" actId="20577"/>
          <ac:graphicFrameMkLst>
            <pc:docMk/>
            <pc:sldMk cId="1842288326" sldId="1417"/>
            <ac:graphicFrameMk id="4" creationId="{D0288994-3500-407F-8339-97DB31A151E6}"/>
          </ac:graphicFrameMkLst>
        </pc:graphicFrameChg>
        <pc:graphicFrameChg chg="add del mod">
          <ac:chgData name="mike" userId="c08276aeda5b1c5b" providerId="LiveId" clId="{BB8E4D34-5F29-4E75-9D52-87211633FF8F}" dt="2022-02-23T11:51:04.643" v="571" actId="478"/>
          <ac:graphicFrameMkLst>
            <pc:docMk/>
            <pc:sldMk cId="1842288326" sldId="1417"/>
            <ac:graphicFrameMk id="5" creationId="{B5F15219-A525-49A5-83A5-A9197E7B5F15}"/>
          </ac:graphicFrameMkLst>
        </pc:graphicFrameChg>
      </pc:sldChg>
      <pc:sldChg chg="addSp modSp new mod">
        <pc:chgData name="mike" userId="c08276aeda5b1c5b" providerId="LiveId" clId="{BB8E4D34-5F29-4E75-9D52-87211633FF8F}" dt="2022-02-24T15:49:20.153" v="1324" actId="5793"/>
        <pc:sldMkLst>
          <pc:docMk/>
          <pc:sldMk cId="387031790" sldId="1419"/>
        </pc:sldMkLst>
        <pc:spChg chg="add mod">
          <ac:chgData name="mike" userId="c08276aeda5b1c5b" providerId="LiveId" clId="{BB8E4D34-5F29-4E75-9D52-87211633FF8F}" dt="2022-02-23T10:37:23.820" v="507" actId="1076"/>
          <ac:spMkLst>
            <pc:docMk/>
            <pc:sldMk cId="387031790" sldId="1419"/>
            <ac:spMk id="2" creationId="{93BCB20A-0D51-4983-89BF-945440537719}"/>
          </ac:spMkLst>
        </pc:spChg>
        <pc:spChg chg="add mod">
          <ac:chgData name="mike" userId="c08276aeda5b1c5b" providerId="LiveId" clId="{BB8E4D34-5F29-4E75-9D52-87211633FF8F}" dt="2022-02-24T15:49:20.153" v="1324" actId="5793"/>
          <ac:spMkLst>
            <pc:docMk/>
            <pc:sldMk cId="387031790" sldId="1419"/>
            <ac:spMk id="3" creationId="{1416688E-51E4-401B-9D13-1CDFEC9126DF}"/>
          </ac:spMkLst>
        </pc:spChg>
        <pc:spChg chg="add mod">
          <ac:chgData name="mike" userId="c08276aeda5b1c5b" providerId="LiveId" clId="{BB8E4D34-5F29-4E75-9D52-87211633FF8F}" dt="2022-02-23T10:40:07.599" v="536" actId="313"/>
          <ac:spMkLst>
            <pc:docMk/>
            <pc:sldMk cId="387031790" sldId="1419"/>
            <ac:spMk id="5" creationId="{6EF146DC-2B15-47F3-8E9F-1A11DD9BFB3B}"/>
          </ac:spMkLst>
        </pc:spChg>
        <pc:spChg chg="add mod">
          <ac:chgData name="mike" userId="c08276aeda5b1c5b" providerId="LiveId" clId="{BB8E4D34-5F29-4E75-9D52-87211633FF8F}" dt="2022-02-23T10:40:49.999" v="538" actId="1076"/>
          <ac:spMkLst>
            <pc:docMk/>
            <pc:sldMk cId="387031790" sldId="1419"/>
            <ac:spMk id="7" creationId="{8CD74C40-F8E7-4543-AF18-4474BD1F497A}"/>
          </ac:spMkLst>
        </pc:spChg>
        <pc:spChg chg="add mod">
          <ac:chgData name="mike" userId="c08276aeda5b1c5b" providerId="LiveId" clId="{BB8E4D34-5F29-4E75-9D52-87211633FF8F}" dt="2022-02-23T11:55:06.439" v="654" actId="20577"/>
          <ac:spMkLst>
            <pc:docMk/>
            <pc:sldMk cId="387031790" sldId="1419"/>
            <ac:spMk id="10" creationId="{0E46F671-74B3-46C8-9243-F769E819D4F3}"/>
          </ac:spMkLst>
        </pc:spChg>
        <pc:cxnChg chg="add">
          <ac:chgData name="mike" userId="c08276aeda5b1c5b" providerId="LiveId" clId="{BB8E4D34-5F29-4E75-9D52-87211633FF8F}" dt="2022-02-23T10:39:28.874" v="530" actId="11529"/>
          <ac:cxnSpMkLst>
            <pc:docMk/>
            <pc:sldMk cId="387031790" sldId="1419"/>
            <ac:cxnSpMk id="9" creationId="{9509C66C-28CF-430B-99EC-20619F357151}"/>
          </ac:cxnSpMkLst>
        </pc:cxnChg>
      </pc:sldChg>
      <pc:sldChg chg="addSp modSp new mod">
        <pc:chgData name="mike" userId="c08276aeda5b1c5b" providerId="LiveId" clId="{BB8E4D34-5F29-4E75-9D52-87211633FF8F}" dt="2022-02-24T14:22:35.185" v="761" actId="14100"/>
        <pc:sldMkLst>
          <pc:docMk/>
          <pc:sldMk cId="4271402175" sldId="1420"/>
        </pc:sldMkLst>
        <pc:spChg chg="add mod">
          <ac:chgData name="mike" userId="c08276aeda5b1c5b" providerId="LiveId" clId="{BB8E4D34-5F29-4E75-9D52-87211633FF8F}" dt="2022-02-24T14:21:32.048" v="754" actId="404"/>
          <ac:spMkLst>
            <pc:docMk/>
            <pc:sldMk cId="4271402175" sldId="1420"/>
            <ac:spMk id="3" creationId="{5C09344C-539B-4ADF-AF59-07EDEF537E0B}"/>
          </ac:spMkLst>
        </pc:spChg>
        <pc:spChg chg="add mod">
          <ac:chgData name="mike" userId="c08276aeda5b1c5b" providerId="LiveId" clId="{BB8E4D34-5F29-4E75-9D52-87211633FF8F}" dt="2022-02-24T14:21:50.068" v="757" actId="1076"/>
          <ac:spMkLst>
            <pc:docMk/>
            <pc:sldMk cId="4271402175" sldId="1420"/>
            <ac:spMk id="6" creationId="{5D138AE5-3D67-4F5F-9845-A40173772022}"/>
          </ac:spMkLst>
        </pc:spChg>
        <pc:picChg chg="add mod">
          <ac:chgData name="mike" userId="c08276aeda5b1c5b" providerId="LiveId" clId="{BB8E4D34-5F29-4E75-9D52-87211633FF8F}" dt="2022-02-24T14:22:24.326" v="758" actId="14100"/>
          <ac:picMkLst>
            <pc:docMk/>
            <pc:sldMk cId="4271402175" sldId="1420"/>
            <ac:picMk id="4" creationId="{9170312C-0E71-4797-89DB-554F46A5C8B3}"/>
          </ac:picMkLst>
        </pc:picChg>
        <pc:picChg chg="add mod">
          <ac:chgData name="mike" userId="c08276aeda5b1c5b" providerId="LiveId" clId="{BB8E4D34-5F29-4E75-9D52-87211633FF8F}" dt="2022-02-24T14:22:35.185" v="761" actId="14100"/>
          <ac:picMkLst>
            <pc:docMk/>
            <pc:sldMk cId="4271402175" sldId="1420"/>
            <ac:picMk id="7" creationId="{AFB0FEA2-A9E3-4310-A6BF-64E2A68B8A16}"/>
          </ac:picMkLst>
        </pc:picChg>
      </pc:sldChg>
      <pc:sldChg chg="addSp delSp modSp new mod">
        <pc:chgData name="mike" userId="c08276aeda5b1c5b" providerId="LiveId" clId="{BB8E4D34-5F29-4E75-9D52-87211633FF8F}" dt="2022-02-24T14:32:17.655" v="798" actId="404"/>
        <pc:sldMkLst>
          <pc:docMk/>
          <pc:sldMk cId="483798250" sldId="1421"/>
        </pc:sldMkLst>
        <pc:spChg chg="add del">
          <ac:chgData name="mike" userId="c08276aeda5b1c5b" providerId="LiveId" clId="{BB8E4D34-5F29-4E75-9D52-87211633FF8F}" dt="2022-02-24T14:24:54.449" v="767" actId="478"/>
          <ac:spMkLst>
            <pc:docMk/>
            <pc:sldMk cId="483798250" sldId="1421"/>
            <ac:spMk id="3" creationId="{828A92AB-8D3F-4681-BB13-E37FF685CF46}"/>
          </ac:spMkLst>
        </pc:spChg>
        <pc:spChg chg="add del">
          <ac:chgData name="mike" userId="c08276aeda5b1c5b" providerId="LiveId" clId="{BB8E4D34-5F29-4E75-9D52-87211633FF8F}" dt="2022-02-24T14:25:01.464" v="771"/>
          <ac:spMkLst>
            <pc:docMk/>
            <pc:sldMk cId="483798250" sldId="1421"/>
            <ac:spMk id="4" creationId="{05F1460F-7A55-4B4D-8F7D-BEE9C6F1A1C0}"/>
          </ac:spMkLst>
        </pc:spChg>
        <pc:spChg chg="add mod">
          <ac:chgData name="mike" userId="c08276aeda5b1c5b" providerId="LiveId" clId="{BB8E4D34-5F29-4E75-9D52-87211633FF8F}" dt="2022-02-24T14:26:58.794" v="779" actId="113"/>
          <ac:spMkLst>
            <pc:docMk/>
            <pc:sldMk cId="483798250" sldId="1421"/>
            <ac:spMk id="5" creationId="{9B1739E7-2A99-45BE-88BC-B92D27F048E4}"/>
          </ac:spMkLst>
        </pc:spChg>
        <pc:spChg chg="add mod">
          <ac:chgData name="mike" userId="c08276aeda5b1c5b" providerId="LiveId" clId="{BB8E4D34-5F29-4E75-9D52-87211633FF8F}" dt="2022-02-24T14:32:17.655" v="798" actId="404"/>
          <ac:spMkLst>
            <pc:docMk/>
            <pc:sldMk cId="483798250" sldId="1421"/>
            <ac:spMk id="7" creationId="{429B7DB0-EF77-47A0-89D7-EEE8025ADDE4}"/>
          </ac:spMkLst>
        </pc:spChg>
        <pc:picChg chg="add mod">
          <ac:chgData name="mike" userId="c08276aeda5b1c5b" providerId="LiveId" clId="{BB8E4D34-5F29-4E75-9D52-87211633FF8F}" dt="2022-02-24T14:24:27.854" v="765" actId="1076"/>
          <ac:picMkLst>
            <pc:docMk/>
            <pc:sldMk cId="483798250" sldId="1421"/>
            <ac:picMk id="2" creationId="{1D446B1A-67D8-4513-A462-B9A6DF00111E}"/>
          </ac:picMkLst>
        </pc:picChg>
      </pc:sldChg>
      <pc:sldChg chg="addSp modSp new mod">
        <pc:chgData name="mike" userId="c08276aeda5b1c5b" providerId="LiveId" clId="{BB8E4D34-5F29-4E75-9D52-87211633FF8F}" dt="2022-03-08T13:39:24.944" v="1470" actId="14100"/>
        <pc:sldMkLst>
          <pc:docMk/>
          <pc:sldMk cId="374519638" sldId="1422"/>
        </pc:sldMkLst>
        <pc:spChg chg="add mod">
          <ac:chgData name="mike" userId="c08276aeda5b1c5b" providerId="LiveId" clId="{BB8E4D34-5F29-4E75-9D52-87211633FF8F}" dt="2022-02-24T14:33:01.955" v="799" actId="20577"/>
          <ac:spMkLst>
            <pc:docMk/>
            <pc:sldMk cId="374519638" sldId="1422"/>
            <ac:spMk id="3" creationId="{F0318EAB-18A4-4484-9D9E-5BB06691ABD9}"/>
          </ac:spMkLst>
        </pc:spChg>
        <pc:picChg chg="add mod">
          <ac:chgData name="mike" userId="c08276aeda5b1c5b" providerId="LiveId" clId="{BB8E4D34-5F29-4E75-9D52-87211633FF8F}" dt="2022-03-08T13:39:24.944" v="1470" actId="14100"/>
          <ac:picMkLst>
            <pc:docMk/>
            <pc:sldMk cId="374519638" sldId="1422"/>
            <ac:picMk id="4" creationId="{4705B78E-C9A1-4DFB-B63E-10228511174A}"/>
          </ac:picMkLst>
        </pc:picChg>
      </pc:sldChg>
      <pc:sldChg chg="delSp modSp add mod">
        <pc:chgData name="mike" userId="c08276aeda5b1c5b" providerId="LiveId" clId="{BB8E4D34-5F29-4E75-9D52-87211633FF8F}" dt="2022-02-24T15:24:58.870" v="1053" actId="20577"/>
        <pc:sldMkLst>
          <pc:docMk/>
          <pc:sldMk cId="48011579" sldId="1423"/>
        </pc:sldMkLst>
        <pc:graphicFrameChg chg="mod modGraphic">
          <ac:chgData name="mike" userId="c08276aeda5b1c5b" providerId="LiveId" clId="{BB8E4D34-5F29-4E75-9D52-87211633FF8F}" dt="2022-02-24T15:24:58.870" v="1053" actId="20577"/>
          <ac:graphicFrameMkLst>
            <pc:docMk/>
            <pc:sldMk cId="48011579" sldId="1423"/>
            <ac:graphicFrameMk id="3" creationId="{4B6DBA70-AFB7-4ECE-85D5-C6E3EDB61D07}"/>
          </ac:graphicFrameMkLst>
        </pc:graphicFrameChg>
        <pc:graphicFrameChg chg="del">
          <ac:chgData name="mike" userId="c08276aeda5b1c5b" providerId="LiveId" clId="{BB8E4D34-5F29-4E75-9D52-87211633FF8F}" dt="2022-02-24T14:46:15.692" v="868" actId="21"/>
          <ac:graphicFrameMkLst>
            <pc:docMk/>
            <pc:sldMk cId="48011579" sldId="1423"/>
            <ac:graphicFrameMk id="4" creationId="{D0288994-3500-407F-8339-97DB31A151E6}"/>
          </ac:graphicFrameMkLst>
        </pc:graphicFrameChg>
      </pc:sldChg>
      <pc:sldChg chg="add del">
        <pc:chgData name="mike" userId="c08276aeda5b1c5b" providerId="LiveId" clId="{BB8E4D34-5F29-4E75-9D52-87211633FF8F}" dt="2022-02-24T14:45:54.593" v="866" actId="2890"/>
        <pc:sldMkLst>
          <pc:docMk/>
          <pc:sldMk cId="2112586449" sldId="1423"/>
        </pc:sldMkLst>
      </pc:sldChg>
      <pc:sldChg chg="addSp modSp new mod">
        <pc:chgData name="mike" userId="c08276aeda5b1c5b" providerId="LiveId" clId="{BB8E4D34-5F29-4E75-9D52-87211633FF8F}" dt="2022-02-24T15:47:50.865" v="1243" actId="14734"/>
        <pc:sldMkLst>
          <pc:docMk/>
          <pc:sldMk cId="914305143" sldId="1424"/>
        </pc:sldMkLst>
        <pc:graphicFrameChg chg="add mod modGraphic">
          <ac:chgData name="mike" userId="c08276aeda5b1c5b" providerId="LiveId" clId="{BB8E4D34-5F29-4E75-9D52-87211633FF8F}" dt="2022-02-24T15:47:50.865" v="1243" actId="14734"/>
          <ac:graphicFrameMkLst>
            <pc:docMk/>
            <pc:sldMk cId="914305143" sldId="1424"/>
            <ac:graphicFrameMk id="2" creationId="{FFAC28AD-3B72-441C-9824-D4C6A4FB84CD}"/>
          </ac:graphicFrameMkLst>
        </pc:graphicFrameChg>
      </pc:sldChg>
      <pc:sldChg chg="addSp delSp modSp new mod">
        <pc:chgData name="mike" userId="c08276aeda5b1c5b" providerId="LiveId" clId="{BB8E4D34-5F29-4E75-9D52-87211633FF8F}" dt="2022-03-15T15:28:57.750" v="1518" actId="113"/>
        <pc:sldMkLst>
          <pc:docMk/>
          <pc:sldMk cId="3732046531" sldId="1425"/>
        </pc:sldMkLst>
        <pc:spChg chg="add mod">
          <ac:chgData name="mike" userId="c08276aeda5b1c5b" providerId="LiveId" clId="{BB8E4D34-5F29-4E75-9D52-87211633FF8F}" dt="2022-03-15T15:28:57.750" v="1518" actId="113"/>
          <ac:spMkLst>
            <pc:docMk/>
            <pc:sldMk cId="3732046531" sldId="1425"/>
            <ac:spMk id="4" creationId="{C563DE02-5367-4E5C-BEB6-DA4D1F52552F}"/>
          </ac:spMkLst>
        </pc:spChg>
        <pc:spChg chg="add mod">
          <ac:chgData name="mike" userId="c08276aeda5b1c5b" providerId="LiveId" clId="{BB8E4D34-5F29-4E75-9D52-87211633FF8F}" dt="2022-02-24T15:52:04.107" v="1335" actId="113"/>
          <ac:spMkLst>
            <pc:docMk/>
            <pc:sldMk cId="3732046531" sldId="1425"/>
            <ac:spMk id="6" creationId="{9306178B-E8DC-49DF-8023-CA7C5DC22145}"/>
          </ac:spMkLst>
        </pc:spChg>
        <pc:spChg chg="add del">
          <ac:chgData name="mike" userId="c08276aeda5b1c5b" providerId="LiveId" clId="{BB8E4D34-5F29-4E75-9D52-87211633FF8F}" dt="2022-02-24T15:45:27.545" v="1220" actId="478"/>
          <ac:spMkLst>
            <pc:docMk/>
            <pc:sldMk cId="3732046531" sldId="1425"/>
            <ac:spMk id="9" creationId="{B3D0A180-6AEB-4998-BAB9-836D70EBA67A}"/>
          </ac:spMkLst>
        </pc:spChg>
        <pc:spChg chg="add">
          <ac:chgData name="mike" userId="c08276aeda5b1c5b" providerId="LiveId" clId="{BB8E4D34-5F29-4E75-9D52-87211633FF8F}" dt="2022-02-24T15:52:54.761" v="1337" actId="11529"/>
          <ac:spMkLst>
            <pc:docMk/>
            <pc:sldMk cId="3732046531" sldId="1425"/>
            <ac:spMk id="12" creationId="{555FA449-F1BB-4EB3-8837-7446262E05D5}"/>
          </ac:spMkLst>
        </pc:spChg>
        <pc:spChg chg="add del mod">
          <ac:chgData name="mike" userId="c08276aeda5b1c5b" providerId="LiveId" clId="{BB8E4D34-5F29-4E75-9D52-87211633FF8F}" dt="2022-02-24T15:56:27.872" v="1351"/>
          <ac:spMkLst>
            <pc:docMk/>
            <pc:sldMk cId="3732046531" sldId="1425"/>
            <ac:spMk id="19" creationId="{B1F3AE34-8908-4A00-BE52-8026658C683A}"/>
          </ac:spMkLst>
        </pc:spChg>
        <pc:spChg chg="add mod">
          <ac:chgData name="mike" userId="c08276aeda5b1c5b" providerId="LiveId" clId="{BB8E4D34-5F29-4E75-9D52-87211633FF8F}" dt="2022-02-24T15:57:39.312" v="1366" actId="1076"/>
          <ac:spMkLst>
            <pc:docMk/>
            <pc:sldMk cId="3732046531" sldId="1425"/>
            <ac:spMk id="25" creationId="{4FE3D06F-83DC-4EC5-A20F-FB16AEA806C3}"/>
          </ac:spMkLst>
        </pc:spChg>
        <pc:graphicFrameChg chg="add del mod modGraphic">
          <ac:chgData name="mike" userId="c08276aeda5b1c5b" providerId="LiveId" clId="{BB8E4D34-5F29-4E75-9D52-87211633FF8F}" dt="2022-02-24T15:29:00.070" v="1077" actId="478"/>
          <ac:graphicFrameMkLst>
            <pc:docMk/>
            <pc:sldMk cId="3732046531" sldId="1425"/>
            <ac:graphicFrameMk id="2" creationId="{CBC6E4D1-286D-478C-A400-BA1EEA8A219A}"/>
          </ac:graphicFrameMkLst>
        </pc:graphicFrameChg>
        <pc:graphicFrameChg chg="add del mod modGraphic">
          <ac:chgData name="mike" userId="c08276aeda5b1c5b" providerId="LiveId" clId="{BB8E4D34-5F29-4E75-9D52-87211633FF8F}" dt="2022-02-24T15:32:54.055" v="1112" actId="478"/>
          <ac:graphicFrameMkLst>
            <pc:docMk/>
            <pc:sldMk cId="3732046531" sldId="1425"/>
            <ac:graphicFrameMk id="5" creationId="{F458DC67-B8FA-417E-8B99-BDB1E01AA074}"/>
          </ac:graphicFrameMkLst>
        </pc:graphicFrameChg>
        <pc:graphicFrameChg chg="add mod modGraphic">
          <ac:chgData name="mike" userId="c08276aeda5b1c5b" providerId="LiveId" clId="{BB8E4D34-5F29-4E75-9D52-87211633FF8F}" dt="2022-02-24T16:02:10.161" v="1402" actId="13926"/>
          <ac:graphicFrameMkLst>
            <pc:docMk/>
            <pc:sldMk cId="3732046531" sldId="1425"/>
            <ac:graphicFrameMk id="7" creationId="{98BD86ED-3A4E-4E6A-84B2-5D9E6595C8CD}"/>
          </ac:graphicFrameMkLst>
        </pc:graphicFrameChg>
        <pc:graphicFrameChg chg="add mod modGraphic">
          <ac:chgData name="mike" userId="c08276aeda5b1c5b" providerId="LiveId" clId="{BB8E4D34-5F29-4E75-9D52-87211633FF8F}" dt="2022-02-24T16:03:41.042" v="1403" actId="114"/>
          <ac:graphicFrameMkLst>
            <pc:docMk/>
            <pc:sldMk cId="3732046531" sldId="1425"/>
            <ac:graphicFrameMk id="8" creationId="{0DCC1545-4FB8-4C08-8EF6-7EC289E189F0}"/>
          </ac:graphicFrameMkLst>
        </pc:graphicFrameChg>
        <pc:cxnChg chg="add">
          <ac:chgData name="mike" userId="c08276aeda5b1c5b" providerId="LiveId" clId="{BB8E4D34-5F29-4E75-9D52-87211633FF8F}" dt="2022-02-24T15:52:26.954" v="1336" actId="11529"/>
          <ac:cxnSpMkLst>
            <pc:docMk/>
            <pc:sldMk cId="3732046531" sldId="1425"/>
            <ac:cxnSpMk id="11" creationId="{E58184C1-0F90-49B3-8030-C7138ECAC0B4}"/>
          </ac:cxnSpMkLst>
        </pc:cxnChg>
        <pc:cxnChg chg="add mod">
          <ac:chgData name="mike" userId="c08276aeda5b1c5b" providerId="LiveId" clId="{BB8E4D34-5F29-4E75-9D52-87211633FF8F}" dt="2022-02-24T15:53:20.931" v="1340" actId="14100"/>
          <ac:cxnSpMkLst>
            <pc:docMk/>
            <pc:sldMk cId="3732046531" sldId="1425"/>
            <ac:cxnSpMk id="13" creationId="{884C1066-812C-4615-91EC-0085A15D94CE}"/>
          </ac:cxnSpMkLst>
        </pc:cxnChg>
        <pc:cxnChg chg="add mod">
          <ac:chgData name="mike" userId="c08276aeda5b1c5b" providerId="LiveId" clId="{BB8E4D34-5F29-4E75-9D52-87211633FF8F}" dt="2022-03-09T17:09:25.884" v="1472" actId="14100"/>
          <ac:cxnSpMkLst>
            <pc:docMk/>
            <pc:sldMk cId="3732046531" sldId="1425"/>
            <ac:cxnSpMk id="16" creationId="{C335B7F7-76F4-4A9E-B968-8C558303C557}"/>
          </ac:cxnSpMkLst>
        </pc:cxnChg>
        <pc:cxnChg chg="add del mod">
          <ac:chgData name="mike" userId="c08276aeda5b1c5b" providerId="LiveId" clId="{BB8E4D34-5F29-4E75-9D52-87211633FF8F}" dt="2022-02-24T15:56:27.872" v="1351"/>
          <ac:cxnSpMkLst>
            <pc:docMk/>
            <pc:sldMk cId="3732046531" sldId="1425"/>
            <ac:cxnSpMk id="20" creationId="{00F5CAE7-8E85-4F0F-BD79-FB0A192317B7}"/>
          </ac:cxnSpMkLst>
        </pc:cxnChg>
        <pc:cxnChg chg="add mod">
          <ac:chgData name="mike" userId="c08276aeda5b1c5b" providerId="LiveId" clId="{BB8E4D34-5F29-4E75-9D52-87211633FF8F}" dt="2022-02-24T15:57:44.860" v="1367" actId="14100"/>
          <ac:cxnSpMkLst>
            <pc:docMk/>
            <pc:sldMk cId="3732046531" sldId="1425"/>
            <ac:cxnSpMk id="23" creationId="{6234668E-884F-48F2-989D-CAF7A1BC6BCD}"/>
          </ac:cxnSpMkLst>
        </pc:cxnChg>
        <pc:cxnChg chg="add mod">
          <ac:chgData name="mike" userId="c08276aeda5b1c5b" providerId="LiveId" clId="{BB8E4D34-5F29-4E75-9D52-87211633FF8F}" dt="2022-02-24T15:58:24.535" v="1372" actId="14100"/>
          <ac:cxnSpMkLst>
            <pc:docMk/>
            <pc:sldMk cId="3732046531" sldId="1425"/>
            <ac:cxnSpMk id="27" creationId="{BD688C2F-68D7-41DD-BE84-236A9E87C44C}"/>
          </ac:cxnSpMkLst>
        </pc:cxnChg>
      </pc:sldChg>
      <pc:sldChg chg="addSp delSp modSp new mod">
        <pc:chgData name="mike" userId="c08276aeda5b1c5b" providerId="LiveId" clId="{BB8E4D34-5F29-4E75-9D52-87211633FF8F}" dt="2022-02-24T17:45:45.472" v="1469" actId="20577"/>
        <pc:sldMkLst>
          <pc:docMk/>
          <pc:sldMk cId="295278623" sldId="1426"/>
        </pc:sldMkLst>
        <pc:spChg chg="del">
          <ac:chgData name="mike" userId="c08276aeda5b1c5b" providerId="LiveId" clId="{BB8E4D34-5F29-4E75-9D52-87211633FF8F}" dt="2022-02-24T17:36:46.846" v="1409" actId="478"/>
          <ac:spMkLst>
            <pc:docMk/>
            <pc:sldMk cId="295278623" sldId="1426"/>
            <ac:spMk id="2" creationId="{93B47F9E-2311-4DFA-ACAE-CB2F877B041A}"/>
          </ac:spMkLst>
        </pc:spChg>
        <pc:spChg chg="del">
          <ac:chgData name="mike" userId="c08276aeda5b1c5b" providerId="LiveId" clId="{BB8E4D34-5F29-4E75-9D52-87211633FF8F}" dt="2022-02-24T17:36:45.059" v="1408" actId="478"/>
          <ac:spMkLst>
            <pc:docMk/>
            <pc:sldMk cId="295278623" sldId="1426"/>
            <ac:spMk id="3" creationId="{2B2C2DCA-E11E-4A65-B52D-E96143BA8D5D}"/>
          </ac:spMkLst>
        </pc:spChg>
        <pc:spChg chg="add del mod">
          <ac:chgData name="mike" userId="c08276aeda5b1c5b" providerId="LiveId" clId="{BB8E4D34-5F29-4E75-9D52-87211633FF8F}" dt="2022-02-24T17:37:32.536" v="1413"/>
          <ac:spMkLst>
            <pc:docMk/>
            <pc:sldMk cId="295278623" sldId="1426"/>
            <ac:spMk id="4" creationId="{5B7A7457-782E-4E79-9806-20ED1B4D562F}"/>
          </ac:spMkLst>
        </pc:spChg>
        <pc:spChg chg="add del">
          <ac:chgData name="mike" userId="c08276aeda5b1c5b" providerId="LiveId" clId="{BB8E4D34-5F29-4E75-9D52-87211633FF8F}" dt="2022-02-24T17:38:12.584" v="1415"/>
          <ac:spMkLst>
            <pc:docMk/>
            <pc:sldMk cId="295278623" sldId="1426"/>
            <ac:spMk id="5" creationId="{86FFAE98-CBFE-426A-819B-94BA34F7CAEA}"/>
          </ac:spMkLst>
        </pc:spChg>
        <pc:spChg chg="add mod">
          <ac:chgData name="mike" userId="c08276aeda5b1c5b" providerId="LiveId" clId="{BB8E4D34-5F29-4E75-9D52-87211633FF8F}" dt="2022-02-24T17:45:45.472" v="1469" actId="20577"/>
          <ac:spMkLst>
            <pc:docMk/>
            <pc:sldMk cId="295278623" sldId="1426"/>
            <ac:spMk id="7" creationId="{1C97B50E-A120-4237-9291-2137F8504E35}"/>
          </ac:spMkLst>
        </pc:spChg>
      </pc:sldChg>
      <pc:sldChg chg="addSp delSp modSp add mod">
        <pc:chgData name="mike" userId="c08276aeda5b1c5b" providerId="LiveId" clId="{BB8E4D34-5F29-4E75-9D52-87211633FF8F}" dt="2022-03-22T12:07:49.322" v="1719" actId="1076"/>
        <pc:sldMkLst>
          <pc:docMk/>
          <pc:sldMk cId="1704729046" sldId="1427"/>
        </pc:sldMkLst>
        <pc:spChg chg="mod">
          <ac:chgData name="mike" userId="c08276aeda5b1c5b" providerId="LiveId" clId="{BB8E4D34-5F29-4E75-9D52-87211633FF8F}" dt="2022-03-15T15:53:39.088" v="1541" actId="1076"/>
          <ac:spMkLst>
            <pc:docMk/>
            <pc:sldMk cId="1704729046" sldId="1427"/>
            <ac:spMk id="2" creationId="{00000000-0000-0000-0000-000000000000}"/>
          </ac:spMkLst>
        </pc:spChg>
        <pc:spChg chg="mod">
          <ac:chgData name="mike" userId="c08276aeda5b1c5b" providerId="LiveId" clId="{BB8E4D34-5F29-4E75-9D52-87211633FF8F}" dt="2022-03-15T15:55:01.723" v="1598" actId="14100"/>
          <ac:spMkLst>
            <pc:docMk/>
            <pc:sldMk cId="1704729046" sldId="1427"/>
            <ac:spMk id="16" creationId="{4192396F-91C8-4ADB-BCCE-EABC655E4AE9}"/>
          </ac:spMkLst>
        </pc:spChg>
        <pc:spChg chg="del">
          <ac:chgData name="mike" userId="c08276aeda5b1c5b" providerId="LiveId" clId="{BB8E4D34-5F29-4E75-9D52-87211633FF8F}" dt="2022-03-15T15:52:50.598" v="1528" actId="478"/>
          <ac:spMkLst>
            <pc:docMk/>
            <pc:sldMk cId="1704729046" sldId="1427"/>
            <ac:spMk id="20" creationId="{76942C64-13D0-4B69-9A54-C4D516EEA1AB}"/>
          </ac:spMkLst>
        </pc:spChg>
        <pc:spChg chg="del">
          <ac:chgData name="mike" userId="c08276aeda5b1c5b" providerId="LiveId" clId="{BB8E4D34-5F29-4E75-9D52-87211633FF8F}" dt="2022-03-15T15:52:53.401" v="1529" actId="478"/>
          <ac:spMkLst>
            <pc:docMk/>
            <pc:sldMk cId="1704729046" sldId="1427"/>
            <ac:spMk id="21" creationId="{713F6D63-D2C3-460B-99FA-E9955B366DB0}"/>
          </ac:spMkLst>
        </pc:spChg>
        <pc:spChg chg="del">
          <ac:chgData name="mike" userId="c08276aeda5b1c5b" providerId="LiveId" clId="{BB8E4D34-5F29-4E75-9D52-87211633FF8F}" dt="2022-03-15T15:52:41.794" v="1525" actId="478"/>
          <ac:spMkLst>
            <pc:docMk/>
            <pc:sldMk cId="1704729046" sldId="1427"/>
            <ac:spMk id="27" creationId="{F0920517-FE9C-4665-8D6E-2B4C03DAA85D}"/>
          </ac:spMkLst>
        </pc:spChg>
        <pc:spChg chg="mod">
          <ac:chgData name="mike" userId="c08276aeda5b1c5b" providerId="LiveId" clId="{BB8E4D34-5F29-4E75-9D52-87211633FF8F}" dt="2022-03-15T15:54:50.309" v="1597" actId="20577"/>
          <ac:spMkLst>
            <pc:docMk/>
            <pc:sldMk cId="1704729046" sldId="1427"/>
            <ac:spMk id="28" creationId="{98868674-825F-4D5E-BC5D-5AA64F0BAAA8}"/>
          </ac:spMkLst>
        </pc:spChg>
        <pc:spChg chg="del">
          <ac:chgData name="mike" userId="c08276aeda5b1c5b" providerId="LiveId" clId="{BB8E4D34-5F29-4E75-9D52-87211633FF8F}" dt="2022-03-15T15:55:53.202" v="1599" actId="478"/>
          <ac:spMkLst>
            <pc:docMk/>
            <pc:sldMk cId="1704729046" sldId="1427"/>
            <ac:spMk id="33" creationId="{EA9B098D-2816-472C-B0D7-1FC01C19CFA9}"/>
          </ac:spMkLst>
        </pc:spChg>
        <pc:spChg chg="mod">
          <ac:chgData name="mike" userId="c08276aeda5b1c5b" providerId="LiveId" clId="{BB8E4D34-5F29-4E75-9D52-87211633FF8F}" dt="2022-03-22T12:07:49.322" v="1719" actId="1076"/>
          <ac:spMkLst>
            <pc:docMk/>
            <pc:sldMk cId="1704729046" sldId="1427"/>
            <ac:spMk id="39" creationId="{CA91B064-1D76-401C-B63E-72B2FD2A38DC}"/>
          </ac:spMkLst>
        </pc:spChg>
        <pc:picChg chg="add mod">
          <ac:chgData name="mike" userId="c08276aeda5b1c5b" providerId="LiveId" clId="{BB8E4D34-5F29-4E75-9D52-87211633FF8F}" dt="2022-03-15T15:56:09.584" v="1603" actId="1076"/>
          <ac:picMkLst>
            <pc:docMk/>
            <pc:sldMk cId="1704729046" sldId="1427"/>
            <ac:picMk id="3" creationId="{AC6F85AD-C45C-4243-A415-B50D31E9E82A}"/>
          </ac:picMkLst>
        </pc:picChg>
        <pc:picChg chg="del">
          <ac:chgData name="mike" userId="c08276aeda5b1c5b" providerId="LiveId" clId="{BB8E4D34-5F29-4E75-9D52-87211633FF8F}" dt="2022-03-15T15:52:27.739" v="1520" actId="478"/>
          <ac:picMkLst>
            <pc:docMk/>
            <pc:sldMk cId="1704729046" sldId="1427"/>
            <ac:picMk id="8" creationId="{0F71849D-0468-4D54-ADEF-8C9CCCFCFB2B}"/>
          </ac:picMkLst>
        </pc:picChg>
        <pc:picChg chg="del">
          <ac:chgData name="mike" userId="c08276aeda5b1c5b" providerId="LiveId" clId="{BB8E4D34-5F29-4E75-9D52-87211633FF8F}" dt="2022-03-15T15:52:54.788" v="1530" actId="478"/>
          <ac:picMkLst>
            <pc:docMk/>
            <pc:sldMk cId="1704729046" sldId="1427"/>
            <ac:picMk id="9" creationId="{1644E042-6B79-4390-8FE5-8BCD7C598F8C}"/>
          </ac:picMkLst>
        </pc:picChg>
        <pc:picChg chg="del">
          <ac:chgData name="mike" userId="c08276aeda5b1c5b" providerId="LiveId" clId="{BB8E4D34-5F29-4E75-9D52-87211633FF8F}" dt="2022-03-15T15:52:42.951" v="1526" actId="478"/>
          <ac:picMkLst>
            <pc:docMk/>
            <pc:sldMk cId="1704729046" sldId="1427"/>
            <ac:picMk id="23" creationId="{C26197C0-5A7C-4E75-AA8A-A9C9951F9704}"/>
          </ac:picMkLst>
        </pc:picChg>
        <pc:picChg chg="mod">
          <ac:chgData name="mike" userId="c08276aeda5b1c5b" providerId="LiveId" clId="{BB8E4D34-5F29-4E75-9D52-87211633FF8F}" dt="2022-03-15T15:58:12.727" v="1718" actId="1076"/>
          <ac:picMkLst>
            <pc:docMk/>
            <pc:sldMk cId="1704729046" sldId="1427"/>
            <ac:picMk id="31" creationId="{66B00072-3DB0-4825-B055-242F3AA2B9EB}"/>
          </ac:picMkLst>
        </pc:picChg>
        <pc:picChg chg="del">
          <ac:chgData name="mike" userId="c08276aeda5b1c5b" providerId="LiveId" clId="{BB8E4D34-5F29-4E75-9D52-87211633FF8F}" dt="2022-03-15T15:52:56.913" v="1531" actId="478"/>
          <ac:picMkLst>
            <pc:docMk/>
            <pc:sldMk cId="1704729046" sldId="1427"/>
            <ac:picMk id="32" creationId="{364C960D-DAAA-4758-8406-54929B6D363B}"/>
          </ac:picMkLst>
        </pc:picChg>
        <pc:picChg chg="add mod">
          <ac:chgData name="mike" userId="c08276aeda5b1c5b" providerId="LiveId" clId="{BB8E4D34-5F29-4E75-9D52-87211633FF8F}" dt="2022-03-15T15:56:05.457" v="1602" actId="1076"/>
          <ac:picMkLst>
            <pc:docMk/>
            <pc:sldMk cId="1704729046" sldId="1427"/>
            <ac:picMk id="42" creationId="{9DC581E5-FCC2-4256-AFFA-AA11210B0969}"/>
          </ac:picMkLst>
        </pc:picChg>
        <pc:cxnChg chg="mod">
          <ac:chgData name="mike" userId="c08276aeda5b1c5b" providerId="LiveId" clId="{BB8E4D34-5F29-4E75-9D52-87211633FF8F}" dt="2022-03-15T15:56:36.277" v="1609" actId="14100"/>
          <ac:cxnSpMkLst>
            <pc:docMk/>
            <pc:sldMk cId="1704729046" sldId="1427"/>
            <ac:cxnSpMk id="18" creationId="{50688A3D-384A-46D8-972D-2998F0F7B4E6}"/>
          </ac:cxnSpMkLst>
        </pc:cxnChg>
        <pc:cxnChg chg="del mod">
          <ac:chgData name="mike" userId="c08276aeda5b1c5b" providerId="LiveId" clId="{BB8E4D34-5F29-4E75-9D52-87211633FF8F}" dt="2022-03-15T15:56:27.300" v="1607" actId="478"/>
          <ac:cxnSpMkLst>
            <pc:docMk/>
            <pc:sldMk cId="1704729046" sldId="1427"/>
            <ac:cxnSpMk id="25" creationId="{35DF93D6-0D1D-450B-90B6-B34C7BDFB8AE}"/>
          </ac:cxnSpMkLst>
        </pc:cxnChg>
        <pc:cxnChg chg="mod">
          <ac:chgData name="mike" userId="c08276aeda5b1c5b" providerId="LiveId" clId="{BB8E4D34-5F29-4E75-9D52-87211633FF8F}" dt="2022-03-15T15:56:21.456" v="1606" actId="14100"/>
          <ac:cxnSpMkLst>
            <pc:docMk/>
            <pc:sldMk cId="1704729046" sldId="1427"/>
            <ac:cxnSpMk id="29" creationId="{B3E23B3A-D7C4-4B4A-A555-FA953B2B3ECB}"/>
          </ac:cxnSpMkLst>
        </pc:cxnChg>
        <pc:cxnChg chg="del mod">
          <ac:chgData name="mike" userId="c08276aeda5b1c5b" providerId="LiveId" clId="{BB8E4D34-5F29-4E75-9D52-87211633FF8F}" dt="2022-03-15T15:55:56.363" v="1600" actId="478"/>
          <ac:cxnSpMkLst>
            <pc:docMk/>
            <pc:sldMk cId="1704729046" sldId="1427"/>
            <ac:cxnSpMk id="30" creationId="{EE9E1F3B-7477-446B-A4DF-317EE0833D3D}"/>
          </ac:cxnSpMkLst>
        </pc:cxnChg>
        <pc:cxnChg chg="mod">
          <ac:chgData name="mike" userId="c08276aeda5b1c5b" providerId="LiveId" clId="{BB8E4D34-5F29-4E75-9D52-87211633FF8F}" dt="2022-03-15T15:56:12.340" v="1604" actId="1076"/>
          <ac:cxnSpMkLst>
            <pc:docMk/>
            <pc:sldMk cId="1704729046" sldId="1427"/>
            <ac:cxnSpMk id="34" creationId="{7BC3FE1A-6A87-4254-9FE1-FB2197EEE922}"/>
          </ac:cxnSpMkLst>
        </pc:cxnChg>
      </pc:sldChg>
    </pc:docChg>
  </pc:docChgLst>
  <pc:docChgLst>
    <pc:chgData name="mike" userId="c08276aeda5b1c5b" providerId="LiveId" clId="{0F7064AC-D7BC-41E3-B19B-B8A9E47E8C07}"/>
    <pc:docChg chg="addSld modSld">
      <pc:chgData name="mike" userId="c08276aeda5b1c5b" providerId="LiveId" clId="{0F7064AC-D7BC-41E3-B19B-B8A9E47E8C07}" dt="2022-03-31T09:19:08.501" v="5" actId="14734"/>
      <pc:docMkLst>
        <pc:docMk/>
      </pc:docMkLst>
      <pc:sldChg chg="modSp mod">
        <pc:chgData name="mike" userId="c08276aeda5b1c5b" providerId="LiveId" clId="{0F7064AC-D7BC-41E3-B19B-B8A9E47E8C07}" dt="2022-03-31T09:19:08.501" v="5" actId="14734"/>
        <pc:sldMkLst>
          <pc:docMk/>
          <pc:sldMk cId="3732046531" sldId="1425"/>
        </pc:sldMkLst>
        <pc:graphicFrameChg chg="modGraphic">
          <ac:chgData name="mike" userId="c08276aeda5b1c5b" providerId="LiveId" clId="{0F7064AC-D7BC-41E3-B19B-B8A9E47E8C07}" dt="2022-03-31T09:19:08.501" v="5" actId="14734"/>
          <ac:graphicFrameMkLst>
            <pc:docMk/>
            <pc:sldMk cId="3732046531" sldId="1425"/>
            <ac:graphicFrameMk id="8" creationId="{0DCC1545-4FB8-4C08-8EF6-7EC289E189F0}"/>
          </ac:graphicFrameMkLst>
        </pc:graphicFrameChg>
      </pc:sldChg>
      <pc:sldChg chg="addSp modSp add mod">
        <pc:chgData name="mike" userId="c08276aeda5b1c5b" providerId="LiveId" clId="{0F7064AC-D7BC-41E3-B19B-B8A9E47E8C07}" dt="2022-03-30T16:40:45.720" v="4" actId="14100"/>
        <pc:sldMkLst>
          <pc:docMk/>
          <pc:sldMk cId="3254772066" sldId="1428"/>
        </pc:sldMkLst>
        <pc:cxnChg chg="add mod">
          <ac:chgData name="mike" userId="c08276aeda5b1c5b" providerId="LiveId" clId="{0F7064AC-D7BC-41E3-B19B-B8A9E47E8C07}" dt="2022-03-30T16:40:45.720" v="4" actId="14100"/>
          <ac:cxnSpMkLst>
            <pc:docMk/>
            <pc:sldMk cId="3254772066" sldId="1428"/>
            <ac:cxnSpMk id="14" creationId="{0BAE4719-8E83-44AC-96EA-0EE34AA18907}"/>
          </ac:cxnSpMkLst>
        </pc:cxnChg>
      </pc:sldChg>
    </pc:docChg>
  </pc:docChgLst>
</pc:chgInfo>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26T11:50:16.952"/>
    </inkml:context>
    <inkml:brush xml:id="br0">
      <inkml:brushProperty name="width" value="0.05" units="cm"/>
      <inkml:brushProperty name="height" value="0.05" units="cm"/>
    </inkml:brush>
  </inkml:definitions>
  <inkml:trace contextRef="#ctx0" brushRef="#br0">1 1 5408 0 0,'0'0'528'0'0,"9"8"-464"0"0,4-4 456 0 0,-5-4-520 0 0,0-8-536 0 0,-3 4-1880 0 0</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3-15T15:25:51.088"/>
    </inkml:context>
    <inkml:brush xml:id="br0">
      <inkml:brushProperty name="width" value="0.05" units="cm"/>
      <inkml:brushProperty name="height" value="0.05" units="cm"/>
    </inkml:brush>
  </inkml:definitions>
  <inkml:trace contextRef="#ctx0" brushRef="#br0">0 0 920 0 0,'0'0'80'0'0,"0"11"-80"0"0,4 0 240 0 0</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26T11:50:24.282"/>
    </inkml:context>
    <inkml:brush xml:id="br0">
      <inkml:brushProperty name="width" value="0.05" units="cm"/>
      <inkml:brushProperty name="height" value="0.05" units="cm"/>
    </inkml:brush>
  </inkml:definitions>
  <inkml:trace contextRef="#ctx0" brushRef="#br0">1 9 5904 0 0,'0'0'4570'0'0,"0"-1"-4648"0"0,0-6-14 0 0</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26T11:50:24.641"/>
    </inkml:context>
    <inkml:brush xml:id="br0">
      <inkml:brushProperty name="width" value="0.05" units="cm"/>
      <inkml:brushProperty name="height" value="0.05" units="cm"/>
    </inkml:brush>
  </inkml:definitions>
  <inkml:trace contextRef="#ctx0" brushRef="#br0">1 1 1376 0 0,'0'0'128'0'0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3-15T15:25:44.387"/>
    </inkml:context>
    <inkml:brush xml:id="br0">
      <inkml:brushProperty name="width" value="0.05" units="cm"/>
      <inkml:brushProperty name="height" value="0.05" units="cm"/>
    </inkml:brush>
  </inkml:definitions>
  <inkml:trace contextRef="#ctx0" brushRef="#br0">1 0 1840 0 0,'1'1'133'0'0,"4"2"25"0"0,17 5 2328 0 0,-21-7-1666 0 0,1-1-481 0 0,21 6-133 0 0,-10 1-161 0 0,-10-3-70 0 0,-2-1 19 0 0,3 4-6 0 0,-2-4-30 0 0,0 1 1 0 0,0-1 0 0 0,0 0-1 0 0,0 0 1 0 0,0 0 0 0 0,1 0-1 0 0,3 3 1 0 0,-3-3-56 0 0,-1-1-1 0 0,0 0 0 0 0,0 1 1 0 0,0-1-1 0 0,-1 1 0 0 0,3 4 1 0 0,10 12-1078 0 0,-11-9 668 0 0,-2-4 355 0 0</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3-15T15:25:51.088"/>
    </inkml:context>
    <inkml:brush xml:id="br0">
      <inkml:brushProperty name="width" value="0.05" units="cm"/>
      <inkml:brushProperty name="height" value="0.05" units="cm"/>
    </inkml:brush>
  </inkml:definitions>
  <inkml:trace contextRef="#ctx0" brushRef="#br0">0 0 920 0 0,'0'0'80'0'0,"0"11"-80"0"0,4 0 240 0 0</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26T11:50:16.952"/>
    </inkml:context>
    <inkml:brush xml:id="br0">
      <inkml:brushProperty name="width" value="0.05" units="cm"/>
      <inkml:brushProperty name="height" value="0.05" units="cm"/>
    </inkml:brush>
  </inkml:definitions>
  <inkml:trace contextRef="#ctx0" brushRef="#br0">1 1 5408 0 0,'0'0'528'0'0,"9"8"-464"0"0,4-4 456 0 0,-5-4-520 0 0,0-8-536 0 0,-3 4-1880 0 0</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26T11:50:24.282"/>
    </inkml:context>
    <inkml:brush xml:id="br0">
      <inkml:brushProperty name="width" value="0.05" units="cm"/>
      <inkml:brushProperty name="height" value="0.05" units="cm"/>
    </inkml:brush>
  </inkml:definitions>
  <inkml:trace contextRef="#ctx0" brushRef="#br0">1 9 5904 0 0,'0'0'4570'0'0,"0"-1"-4648"0"0,0-6-14 0 0</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1-03-26T11:50:24.641"/>
    </inkml:context>
    <inkml:brush xml:id="br0">
      <inkml:brushProperty name="width" value="0.05" units="cm"/>
      <inkml:brushProperty name="height" value="0.05" units="cm"/>
    </inkml:brush>
  </inkml:definitions>
  <inkml:trace contextRef="#ctx0" brushRef="#br0">1 1 1376 0 0,'0'0'128'0'0</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channel name="OA" type="integer" max="360" units="deg"/>
          <inkml:channel name="OE" type="integer" max="90" units="deg"/>
        </inkml:traceFormat>
        <inkml:channelProperties>
          <inkml:channelProperty channel="X" name="resolution" value="1000" units="1/cm"/>
          <inkml:channelProperty channel="Y" name="resolution" value="1000" units="1/cm"/>
          <inkml:channelProperty channel="F" name="resolution" value="0" units="1/dev"/>
          <inkml:channelProperty channel="OA" name="resolution" value="1000" units="1/deg"/>
          <inkml:channelProperty channel="OE" name="resolution" value="1000" units="1/deg"/>
        </inkml:channelProperties>
      </inkml:inkSource>
      <inkml:timestamp xml:id="ts0" timeString="2022-03-15T15:25:44.387"/>
    </inkml:context>
    <inkml:brush xml:id="br0">
      <inkml:brushProperty name="width" value="0.05" units="cm"/>
      <inkml:brushProperty name="height" value="0.05" units="cm"/>
    </inkml:brush>
  </inkml:definitions>
  <inkml:trace contextRef="#ctx0" brushRef="#br0">1 0 1840 0 0,'1'1'133'0'0,"4"2"25"0"0,17 5 2328 0 0,-21-7-1666 0 0,1-1-481 0 0,21 6-133 0 0,-10 1-161 0 0,-10-3-70 0 0,-2-1 19 0 0,3 4-6 0 0,-2-4-30 0 0,0 1 1 0 0,0-1 0 0 0,0 0-1 0 0,0 0 1 0 0,0 0 0 0 0,1 0-1 0 0,3 3 1 0 0,-3-3-56 0 0,-1-1-1 0 0,0 0 0 0 0,0 1 1 0 0,0-1-1 0 0,-1 1 0 0 0,3 4 1 0 0,10 12-1078 0 0,-11-9 668 0 0,-2-4 355 0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6520DD1-24DD-4F5C-AEE8-596AB3BB41D6}" type="datetimeFigureOut">
              <a:rPr lang="en-IE" smtClean="0"/>
              <a:t>30/03/2022</a:t>
            </a:fld>
            <a:endParaRPr lang="en-IE"/>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B35BFD-6A7C-4A42-8474-30A1348B5A4D}" type="slidenum">
              <a:rPr lang="en-IE" smtClean="0"/>
              <a:t>‹#›</a:t>
            </a:fld>
            <a:endParaRPr lang="en-IE"/>
          </a:p>
        </p:txBody>
      </p:sp>
    </p:spTree>
    <p:extLst>
      <p:ext uri="{BB962C8B-B14F-4D97-AF65-F5344CB8AC3E}">
        <p14:creationId xmlns:p14="http://schemas.microsoft.com/office/powerpoint/2010/main" val="19897961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A2992E-F3E6-4233-8A64-90BF88F0EA8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741838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BCA2992E-F3E6-4233-8A64-90BF88F0EA89}"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8974562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D6AAE-FF67-4091-A1FE-D461221DD78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E"/>
          </a:p>
        </p:txBody>
      </p:sp>
      <p:sp>
        <p:nvSpPr>
          <p:cNvPr id="3" name="Subtitle 2">
            <a:extLst>
              <a:ext uri="{FF2B5EF4-FFF2-40B4-BE49-F238E27FC236}">
                <a16:creationId xmlns:a16="http://schemas.microsoft.com/office/drawing/2014/main" id="{E243BD0C-FDFD-4366-9467-CA76B6A9428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E"/>
          </a:p>
        </p:txBody>
      </p:sp>
      <p:sp>
        <p:nvSpPr>
          <p:cNvPr id="4" name="Date Placeholder 3">
            <a:extLst>
              <a:ext uri="{FF2B5EF4-FFF2-40B4-BE49-F238E27FC236}">
                <a16:creationId xmlns:a16="http://schemas.microsoft.com/office/drawing/2014/main" id="{97EBDD4A-A78B-4121-AF2D-FDA04C84A79C}"/>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5" name="Footer Placeholder 4">
            <a:extLst>
              <a:ext uri="{FF2B5EF4-FFF2-40B4-BE49-F238E27FC236}">
                <a16:creationId xmlns:a16="http://schemas.microsoft.com/office/drawing/2014/main" id="{72B6FC9F-EE45-456D-9310-9BF9B4915CE7}"/>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CD490869-12E6-451D-A856-C038642D4D77}"/>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3075646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9C7C00-422F-46AA-BC7B-33E53A43FA61}"/>
              </a:ext>
            </a:extLst>
          </p:cNvPr>
          <p:cNvSpPr>
            <a:spLocks noGrp="1"/>
          </p:cNvSpPr>
          <p:nvPr>
            <p:ph type="title"/>
          </p:nvPr>
        </p:nvSpPr>
        <p:spPr/>
        <p:txBody>
          <a:bodyPr/>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ADEB7F88-62F1-4BCC-8DC9-E4AFDDBD0B9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57D021C7-C5EE-41C6-9C78-908038DA75DD}"/>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5" name="Footer Placeholder 4">
            <a:extLst>
              <a:ext uri="{FF2B5EF4-FFF2-40B4-BE49-F238E27FC236}">
                <a16:creationId xmlns:a16="http://schemas.microsoft.com/office/drawing/2014/main" id="{29FC9983-D1FB-4E05-BCDA-BC8DF886930D}"/>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BFC68ACB-25EB-411C-92E8-C37AF944EF25}"/>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21189562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7313E4-2189-4E00-945A-F71F5EAB6E3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E"/>
          </a:p>
        </p:txBody>
      </p:sp>
      <p:sp>
        <p:nvSpPr>
          <p:cNvPr id="3" name="Vertical Text Placeholder 2">
            <a:extLst>
              <a:ext uri="{FF2B5EF4-FFF2-40B4-BE49-F238E27FC236}">
                <a16:creationId xmlns:a16="http://schemas.microsoft.com/office/drawing/2014/main" id="{D30ADFCA-BAAA-4FB8-8FF8-AA6412950FE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00CD387F-069F-42D6-BF4B-F7CF4F72ED21}"/>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5" name="Footer Placeholder 4">
            <a:extLst>
              <a:ext uri="{FF2B5EF4-FFF2-40B4-BE49-F238E27FC236}">
                <a16:creationId xmlns:a16="http://schemas.microsoft.com/office/drawing/2014/main" id="{11B6F799-88BB-4C7C-BB82-186A79FC6A1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EF337B5E-BCDC-499C-A453-775873C64CD6}"/>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851374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7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609251" indent="0" algn="ctr">
              <a:buNone/>
              <a:defRPr>
                <a:solidFill>
                  <a:schemeClr val="tx1">
                    <a:tint val="75000"/>
                  </a:schemeClr>
                </a:solidFill>
              </a:defRPr>
            </a:lvl2pPr>
            <a:lvl3pPr marL="1218540" indent="0" algn="ctr">
              <a:buNone/>
              <a:defRPr>
                <a:solidFill>
                  <a:schemeClr val="tx1">
                    <a:tint val="75000"/>
                  </a:schemeClr>
                </a:solidFill>
              </a:defRPr>
            </a:lvl3pPr>
            <a:lvl4pPr marL="1827802" indent="0" algn="ctr">
              <a:buNone/>
              <a:defRPr>
                <a:solidFill>
                  <a:schemeClr val="tx1">
                    <a:tint val="75000"/>
                  </a:schemeClr>
                </a:solidFill>
              </a:defRPr>
            </a:lvl4pPr>
            <a:lvl5pPr marL="2437078" indent="0" algn="ctr">
              <a:buNone/>
              <a:defRPr>
                <a:solidFill>
                  <a:schemeClr val="tx1">
                    <a:tint val="75000"/>
                  </a:schemeClr>
                </a:solidFill>
              </a:defRPr>
            </a:lvl5pPr>
            <a:lvl6pPr marL="3046328" indent="0" algn="ctr">
              <a:buNone/>
              <a:defRPr>
                <a:solidFill>
                  <a:schemeClr val="tx1">
                    <a:tint val="75000"/>
                  </a:schemeClr>
                </a:solidFill>
              </a:defRPr>
            </a:lvl6pPr>
            <a:lvl7pPr marL="3655579" indent="0" algn="ctr">
              <a:buNone/>
              <a:defRPr>
                <a:solidFill>
                  <a:schemeClr val="tx1">
                    <a:tint val="75000"/>
                  </a:schemeClr>
                </a:solidFill>
              </a:defRPr>
            </a:lvl7pPr>
            <a:lvl8pPr marL="4264853" indent="0" algn="ctr">
              <a:buNone/>
              <a:defRPr>
                <a:solidFill>
                  <a:schemeClr val="tx1">
                    <a:tint val="75000"/>
                  </a:schemeClr>
                </a:solidFill>
              </a:defRPr>
            </a:lvl8pPr>
            <a:lvl9pPr marL="4874117"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3589527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0695316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solidFill>
                  <a:schemeClr val="tx1">
                    <a:tint val="75000"/>
                  </a:schemeClr>
                </a:solidFill>
              </a:defRPr>
            </a:lvl1pPr>
            <a:lvl2pPr marL="609251" indent="0">
              <a:buNone/>
              <a:defRPr sz="2400">
                <a:solidFill>
                  <a:schemeClr val="tx1">
                    <a:tint val="75000"/>
                  </a:schemeClr>
                </a:solidFill>
              </a:defRPr>
            </a:lvl2pPr>
            <a:lvl3pPr marL="1218540" indent="0">
              <a:buNone/>
              <a:defRPr sz="2133">
                <a:solidFill>
                  <a:schemeClr val="tx1">
                    <a:tint val="75000"/>
                  </a:schemeClr>
                </a:solidFill>
              </a:defRPr>
            </a:lvl3pPr>
            <a:lvl4pPr marL="1827802" indent="0">
              <a:buNone/>
              <a:defRPr sz="1867">
                <a:solidFill>
                  <a:schemeClr val="tx1">
                    <a:tint val="75000"/>
                  </a:schemeClr>
                </a:solidFill>
              </a:defRPr>
            </a:lvl4pPr>
            <a:lvl5pPr marL="2437078" indent="0">
              <a:buNone/>
              <a:defRPr sz="1867">
                <a:solidFill>
                  <a:schemeClr val="tx1">
                    <a:tint val="75000"/>
                  </a:schemeClr>
                </a:solidFill>
              </a:defRPr>
            </a:lvl5pPr>
            <a:lvl6pPr marL="3046328" indent="0">
              <a:buNone/>
              <a:defRPr sz="1867">
                <a:solidFill>
                  <a:schemeClr val="tx1">
                    <a:tint val="75000"/>
                  </a:schemeClr>
                </a:solidFill>
              </a:defRPr>
            </a:lvl6pPr>
            <a:lvl7pPr marL="3655579" indent="0">
              <a:buNone/>
              <a:defRPr sz="1867">
                <a:solidFill>
                  <a:schemeClr val="tx1">
                    <a:tint val="75000"/>
                  </a:schemeClr>
                </a:solidFill>
              </a:defRPr>
            </a:lvl7pPr>
            <a:lvl8pPr marL="4264853" indent="0">
              <a:buNone/>
              <a:defRPr sz="1867">
                <a:solidFill>
                  <a:schemeClr val="tx1">
                    <a:tint val="75000"/>
                  </a:schemeClr>
                </a:solidFill>
              </a:defRPr>
            </a:lvl8pPr>
            <a:lvl9pPr marL="4874117" indent="0">
              <a:buNone/>
              <a:defRPr sz="1867">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54289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4201639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251" indent="0">
              <a:buNone/>
              <a:defRPr sz="2667" b="1"/>
            </a:lvl2pPr>
            <a:lvl3pPr marL="1218540" indent="0">
              <a:buNone/>
              <a:defRPr sz="2400" b="1"/>
            </a:lvl3pPr>
            <a:lvl4pPr marL="1827802" indent="0">
              <a:buNone/>
              <a:defRPr sz="2133" b="1"/>
            </a:lvl4pPr>
            <a:lvl5pPr marL="2437078" indent="0">
              <a:buNone/>
              <a:defRPr sz="2133" b="1"/>
            </a:lvl5pPr>
            <a:lvl6pPr marL="3046328" indent="0">
              <a:buNone/>
              <a:defRPr sz="2133" b="1"/>
            </a:lvl6pPr>
            <a:lvl7pPr marL="3655579" indent="0">
              <a:buNone/>
              <a:defRPr sz="2133" b="1"/>
            </a:lvl7pPr>
            <a:lvl8pPr marL="4264853" indent="0">
              <a:buNone/>
              <a:defRPr sz="2133" b="1"/>
            </a:lvl8pPr>
            <a:lvl9pPr marL="4874117" indent="0">
              <a:buNone/>
              <a:defRPr sz="2133"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417" y="1535113"/>
            <a:ext cx="5389033" cy="639763"/>
          </a:xfrm>
        </p:spPr>
        <p:txBody>
          <a:bodyPr anchor="b"/>
          <a:lstStyle>
            <a:lvl1pPr marL="0" indent="0">
              <a:buNone/>
              <a:defRPr sz="3200" b="1"/>
            </a:lvl1pPr>
            <a:lvl2pPr marL="609251" indent="0">
              <a:buNone/>
              <a:defRPr sz="2667" b="1"/>
            </a:lvl2pPr>
            <a:lvl3pPr marL="1218540" indent="0">
              <a:buNone/>
              <a:defRPr sz="2400" b="1"/>
            </a:lvl3pPr>
            <a:lvl4pPr marL="1827802" indent="0">
              <a:buNone/>
              <a:defRPr sz="2133" b="1"/>
            </a:lvl4pPr>
            <a:lvl5pPr marL="2437078" indent="0">
              <a:buNone/>
              <a:defRPr sz="2133" b="1"/>
            </a:lvl5pPr>
            <a:lvl6pPr marL="3046328" indent="0">
              <a:buNone/>
              <a:defRPr sz="2133" b="1"/>
            </a:lvl6pPr>
            <a:lvl7pPr marL="3655579" indent="0">
              <a:buNone/>
              <a:defRPr sz="2133" b="1"/>
            </a:lvl7pPr>
            <a:lvl8pPr marL="4264853" indent="0">
              <a:buNone/>
              <a:defRPr sz="2133" b="1"/>
            </a:lvl8pPr>
            <a:lvl9pPr marL="4874117" indent="0">
              <a:buNone/>
              <a:defRPr sz="2133" b="1"/>
            </a:lvl9pPr>
          </a:lstStyle>
          <a:p>
            <a:pPr lvl="0"/>
            <a:r>
              <a:rPr lang="en-US"/>
              <a:t>Click to edit Master text styles</a:t>
            </a:r>
          </a:p>
        </p:txBody>
      </p:sp>
      <p:sp>
        <p:nvSpPr>
          <p:cNvPr id="6" name="Content Placeholder 5"/>
          <p:cNvSpPr>
            <a:spLocks noGrp="1"/>
          </p:cNvSpPr>
          <p:nvPr>
            <p:ph sz="quarter" idx="4"/>
          </p:nvPr>
        </p:nvSpPr>
        <p:spPr>
          <a:xfrm>
            <a:off x="6193417"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GB" dirty="0">
              <a:solidFill>
                <a:prstClr val="black">
                  <a:tint val="75000"/>
                </a:prstClr>
              </a:solidFill>
            </a:endParaRPr>
          </a:p>
        </p:txBody>
      </p:sp>
      <p:sp>
        <p:nvSpPr>
          <p:cNvPr id="9" name="Slide Number Placeholder 8"/>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8133058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GB" dirty="0">
              <a:solidFill>
                <a:prstClr val="black">
                  <a:tint val="75000"/>
                </a:prstClr>
              </a:solidFill>
            </a:endParaRPr>
          </a:p>
        </p:txBody>
      </p:sp>
      <p:sp>
        <p:nvSpPr>
          <p:cNvPr id="5" name="Slide Number Placeholder 4"/>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40454853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GB" dirty="0">
              <a:solidFill>
                <a:prstClr val="black">
                  <a:tint val="75000"/>
                </a:prstClr>
              </a:solidFill>
            </a:endParaRPr>
          </a:p>
        </p:txBody>
      </p:sp>
      <p:sp>
        <p:nvSpPr>
          <p:cNvPr id="4" name="Slide Number Placeholder 3"/>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88156376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26"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101"/>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26" y="1435104"/>
            <a:ext cx="4011084" cy="4691063"/>
          </a:xfrm>
        </p:spPr>
        <p:txBody>
          <a:bodyPr/>
          <a:lstStyle>
            <a:lvl1pPr marL="0" indent="0">
              <a:buNone/>
              <a:defRPr sz="1867"/>
            </a:lvl1pPr>
            <a:lvl2pPr marL="609251" indent="0">
              <a:buNone/>
              <a:defRPr sz="1600"/>
            </a:lvl2pPr>
            <a:lvl3pPr marL="1218540" indent="0">
              <a:buNone/>
              <a:defRPr sz="1333"/>
            </a:lvl3pPr>
            <a:lvl4pPr marL="1827802" indent="0">
              <a:buNone/>
              <a:defRPr sz="1200"/>
            </a:lvl4pPr>
            <a:lvl5pPr marL="2437078" indent="0">
              <a:buNone/>
              <a:defRPr sz="1200"/>
            </a:lvl5pPr>
            <a:lvl6pPr marL="3046328" indent="0">
              <a:buNone/>
              <a:defRPr sz="1200"/>
            </a:lvl6pPr>
            <a:lvl7pPr marL="3655579" indent="0">
              <a:buNone/>
              <a:defRPr sz="1200"/>
            </a:lvl7pPr>
            <a:lvl8pPr marL="4264853" indent="0">
              <a:buNone/>
              <a:defRPr sz="1200"/>
            </a:lvl8pPr>
            <a:lvl9pPr marL="487411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30964771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0EAF04-B48C-4792-982A-EECAB042A525}"/>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79696358-C285-4B9F-A440-26A0A6672D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85CED17B-2782-400C-98CE-6AC122D6BE24}"/>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5" name="Footer Placeholder 4">
            <a:extLst>
              <a:ext uri="{FF2B5EF4-FFF2-40B4-BE49-F238E27FC236}">
                <a16:creationId xmlns:a16="http://schemas.microsoft.com/office/drawing/2014/main" id="{2046DD44-0659-4375-BB4E-09FC69B41D4B}"/>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4A952E4D-1AB4-4C75-8015-E158F355AE11}"/>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24530328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1"/>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251" indent="0">
              <a:buNone/>
              <a:defRPr sz="3733"/>
            </a:lvl2pPr>
            <a:lvl3pPr marL="1218540" indent="0">
              <a:buNone/>
              <a:defRPr sz="3200"/>
            </a:lvl3pPr>
            <a:lvl4pPr marL="1827802" indent="0">
              <a:buNone/>
              <a:defRPr sz="2667"/>
            </a:lvl4pPr>
            <a:lvl5pPr marL="2437078" indent="0">
              <a:buNone/>
              <a:defRPr sz="2667"/>
            </a:lvl5pPr>
            <a:lvl6pPr marL="3046328" indent="0">
              <a:buNone/>
              <a:defRPr sz="2667"/>
            </a:lvl6pPr>
            <a:lvl7pPr marL="3655579" indent="0">
              <a:buNone/>
              <a:defRPr sz="2667"/>
            </a:lvl7pPr>
            <a:lvl8pPr marL="4264853" indent="0">
              <a:buNone/>
              <a:defRPr sz="2667"/>
            </a:lvl8pPr>
            <a:lvl9pPr marL="4874117" indent="0">
              <a:buNone/>
              <a:defRPr sz="2667"/>
            </a:lvl9pPr>
          </a:lstStyle>
          <a:p>
            <a:endParaRPr lang="en-GB" dirty="0"/>
          </a:p>
        </p:txBody>
      </p:sp>
      <p:sp>
        <p:nvSpPr>
          <p:cNvPr id="4" name="Text Placeholder 3"/>
          <p:cNvSpPr>
            <a:spLocks noGrp="1"/>
          </p:cNvSpPr>
          <p:nvPr>
            <p:ph type="body" sz="half" idx="2"/>
          </p:nvPr>
        </p:nvSpPr>
        <p:spPr>
          <a:xfrm>
            <a:off x="2389717" y="5367387"/>
            <a:ext cx="7315200" cy="804863"/>
          </a:xfrm>
        </p:spPr>
        <p:txBody>
          <a:bodyPr/>
          <a:lstStyle>
            <a:lvl1pPr marL="0" indent="0">
              <a:buNone/>
              <a:defRPr sz="1867"/>
            </a:lvl1pPr>
            <a:lvl2pPr marL="609251" indent="0">
              <a:buNone/>
              <a:defRPr sz="1600"/>
            </a:lvl2pPr>
            <a:lvl3pPr marL="1218540" indent="0">
              <a:buNone/>
              <a:defRPr sz="1333"/>
            </a:lvl3pPr>
            <a:lvl4pPr marL="1827802" indent="0">
              <a:buNone/>
              <a:defRPr sz="1200"/>
            </a:lvl4pPr>
            <a:lvl5pPr marL="2437078" indent="0">
              <a:buNone/>
              <a:defRPr sz="1200"/>
            </a:lvl5pPr>
            <a:lvl6pPr marL="3046328" indent="0">
              <a:buNone/>
              <a:defRPr sz="1200"/>
            </a:lvl6pPr>
            <a:lvl7pPr marL="3655579" indent="0">
              <a:buNone/>
              <a:defRPr sz="1200"/>
            </a:lvl7pPr>
            <a:lvl8pPr marL="4264853" indent="0">
              <a:buNone/>
              <a:defRPr sz="1200"/>
            </a:lvl8pPr>
            <a:lvl9pPr marL="4874117" indent="0">
              <a:buNone/>
              <a:defRPr sz="1200"/>
            </a:lvl9pPr>
          </a:lstStyle>
          <a:p>
            <a:pPr lvl="0"/>
            <a:r>
              <a:rPr lang="en-US"/>
              <a:t>Click to edit Master text styles</a:t>
            </a:r>
          </a:p>
        </p:txBody>
      </p:sp>
      <p:sp>
        <p:nvSpPr>
          <p:cNvPr id="5" name="Date Placeholder 4"/>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GB" dirty="0">
              <a:solidFill>
                <a:prstClr val="black">
                  <a:tint val="75000"/>
                </a:prstClr>
              </a:solidFill>
            </a:endParaRPr>
          </a:p>
        </p:txBody>
      </p:sp>
      <p:sp>
        <p:nvSpPr>
          <p:cNvPr id="7" name="Slide Number Placeholder 6"/>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29486313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92073116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0"/>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40"/>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6BB8996E-EECE-415F-BACE-D50791B9EA31}" type="datetimeFigureOut">
              <a:rPr lang="en-GB" smtClean="0">
                <a:solidFill>
                  <a:prstClr val="black">
                    <a:tint val="75000"/>
                  </a:prstClr>
                </a:solidFill>
              </a:rPr>
              <a:pPr/>
              <a:t>30/03/2022</a:t>
            </a:fld>
            <a:endParaRPr lang="en-GB"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GB" dirty="0">
              <a:solidFill>
                <a:prstClr val="black">
                  <a:tint val="75000"/>
                </a:prstClr>
              </a:solidFill>
            </a:endParaRPr>
          </a:p>
        </p:txBody>
      </p:sp>
      <p:sp>
        <p:nvSpPr>
          <p:cNvPr id="6" name="Slide Number Placeholder 5"/>
          <p:cNvSpPr>
            <a:spLocks noGrp="1"/>
          </p:cNvSpPr>
          <p:nvPr>
            <p:ph type="sldNum" sz="quarter" idx="12"/>
          </p:nvPr>
        </p:nvSpPr>
        <p:spPr/>
        <p:txBody>
          <a:bodyPr/>
          <a:lstStyle/>
          <a:p>
            <a:fld id="{572FDC1E-44EF-471F-9A1F-C730A4FC0988}" type="slidenum">
              <a:rPr lang="en-GB" smtClean="0">
                <a:solidFill>
                  <a:prstClr val="black">
                    <a:tint val="75000"/>
                  </a:prstClr>
                </a:solidFill>
              </a:rPr>
              <a:pPr/>
              <a:t>‹#›</a:t>
            </a:fld>
            <a:endParaRPr lang="en-GB" dirty="0">
              <a:solidFill>
                <a:prstClr val="black">
                  <a:tint val="75000"/>
                </a:prstClr>
              </a:solidFill>
            </a:endParaRPr>
          </a:p>
        </p:txBody>
      </p:sp>
    </p:spTree>
    <p:extLst>
      <p:ext uri="{BB962C8B-B14F-4D97-AF65-F5344CB8AC3E}">
        <p14:creationId xmlns:p14="http://schemas.microsoft.com/office/powerpoint/2010/main" val="17591855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userDrawn="1">
  <p:cSld name="1_Title Slide logo only (white)">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534241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3D60D-3207-4BBC-9799-267B3A0118E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E"/>
          </a:p>
        </p:txBody>
      </p:sp>
      <p:sp>
        <p:nvSpPr>
          <p:cNvPr id="3" name="Text Placeholder 2">
            <a:extLst>
              <a:ext uri="{FF2B5EF4-FFF2-40B4-BE49-F238E27FC236}">
                <a16:creationId xmlns:a16="http://schemas.microsoft.com/office/drawing/2014/main" id="{A30F4548-2237-4E9A-B357-E70BE5F146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34E01BA-9923-4F4E-8A64-97B874A189D7}"/>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5" name="Footer Placeholder 4">
            <a:extLst>
              <a:ext uri="{FF2B5EF4-FFF2-40B4-BE49-F238E27FC236}">
                <a16:creationId xmlns:a16="http://schemas.microsoft.com/office/drawing/2014/main" id="{764812E2-5DA3-4D9C-BD16-22FE8AC02399}"/>
              </a:ext>
            </a:extLst>
          </p:cNvPr>
          <p:cNvSpPr>
            <a:spLocks noGrp="1"/>
          </p:cNvSpPr>
          <p:nvPr>
            <p:ph type="ftr" sz="quarter" idx="11"/>
          </p:nvPr>
        </p:nvSpPr>
        <p:spPr/>
        <p:txBody>
          <a:bodyPr/>
          <a:lstStyle/>
          <a:p>
            <a:endParaRPr lang="en-IE"/>
          </a:p>
        </p:txBody>
      </p:sp>
      <p:sp>
        <p:nvSpPr>
          <p:cNvPr id="6" name="Slide Number Placeholder 5">
            <a:extLst>
              <a:ext uri="{FF2B5EF4-FFF2-40B4-BE49-F238E27FC236}">
                <a16:creationId xmlns:a16="http://schemas.microsoft.com/office/drawing/2014/main" id="{79FF65B4-A7CD-497E-858E-9C326E993999}"/>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117299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63B0E4-59BF-4B6D-9779-2B24842BA7B8}"/>
              </a:ext>
            </a:extLst>
          </p:cNvPr>
          <p:cNvSpPr>
            <a:spLocks noGrp="1"/>
          </p:cNvSpPr>
          <p:nvPr>
            <p:ph type="title"/>
          </p:nvPr>
        </p:nvSpPr>
        <p:spPr/>
        <p:txBody>
          <a:bodyPr/>
          <a:lstStyle/>
          <a:p>
            <a:r>
              <a:rPr lang="en-US"/>
              <a:t>Click to edit Master title style</a:t>
            </a:r>
            <a:endParaRPr lang="en-IE"/>
          </a:p>
        </p:txBody>
      </p:sp>
      <p:sp>
        <p:nvSpPr>
          <p:cNvPr id="3" name="Content Placeholder 2">
            <a:extLst>
              <a:ext uri="{FF2B5EF4-FFF2-40B4-BE49-F238E27FC236}">
                <a16:creationId xmlns:a16="http://schemas.microsoft.com/office/drawing/2014/main" id="{5308BF0E-3605-4843-8ED9-CD081F3565D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Content Placeholder 3">
            <a:extLst>
              <a:ext uri="{FF2B5EF4-FFF2-40B4-BE49-F238E27FC236}">
                <a16:creationId xmlns:a16="http://schemas.microsoft.com/office/drawing/2014/main" id="{B9582528-7471-48CA-82B6-020CAB6BCC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Date Placeholder 4">
            <a:extLst>
              <a:ext uri="{FF2B5EF4-FFF2-40B4-BE49-F238E27FC236}">
                <a16:creationId xmlns:a16="http://schemas.microsoft.com/office/drawing/2014/main" id="{574B113F-3810-4D8E-A2C1-559ED26DF941}"/>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6" name="Footer Placeholder 5">
            <a:extLst>
              <a:ext uri="{FF2B5EF4-FFF2-40B4-BE49-F238E27FC236}">
                <a16:creationId xmlns:a16="http://schemas.microsoft.com/office/drawing/2014/main" id="{7DC756B9-37EC-4C37-B1D6-E696A51C98AE}"/>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4421959-FCCF-4EFC-9140-42138D8087D2}"/>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16496153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92A335-5DC9-46E5-A147-1FFB54EDB346}"/>
              </a:ext>
            </a:extLst>
          </p:cNvPr>
          <p:cNvSpPr>
            <a:spLocks noGrp="1"/>
          </p:cNvSpPr>
          <p:nvPr>
            <p:ph type="title"/>
          </p:nvPr>
        </p:nvSpPr>
        <p:spPr>
          <a:xfrm>
            <a:off x="839788" y="365125"/>
            <a:ext cx="10515600" cy="1325563"/>
          </a:xfrm>
        </p:spPr>
        <p:txBody>
          <a:bodyPr/>
          <a:lstStyle/>
          <a:p>
            <a:r>
              <a:rPr lang="en-US"/>
              <a:t>Click to edit Master title style</a:t>
            </a:r>
            <a:endParaRPr lang="en-IE"/>
          </a:p>
        </p:txBody>
      </p:sp>
      <p:sp>
        <p:nvSpPr>
          <p:cNvPr id="3" name="Text Placeholder 2">
            <a:extLst>
              <a:ext uri="{FF2B5EF4-FFF2-40B4-BE49-F238E27FC236}">
                <a16:creationId xmlns:a16="http://schemas.microsoft.com/office/drawing/2014/main" id="{9A5819FC-3062-4E4F-A13B-B89E7036F73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0F23936-A723-4A55-A51F-C1BC403D390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5" name="Text Placeholder 4">
            <a:extLst>
              <a:ext uri="{FF2B5EF4-FFF2-40B4-BE49-F238E27FC236}">
                <a16:creationId xmlns:a16="http://schemas.microsoft.com/office/drawing/2014/main" id="{4916135A-DF06-4941-A0D6-2DD334716B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DA347ED-78F0-4157-A9B9-2BFB6ED86A3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7" name="Date Placeholder 6">
            <a:extLst>
              <a:ext uri="{FF2B5EF4-FFF2-40B4-BE49-F238E27FC236}">
                <a16:creationId xmlns:a16="http://schemas.microsoft.com/office/drawing/2014/main" id="{E1660EDF-22A3-4DE5-8E4D-A8397616F41A}"/>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8" name="Footer Placeholder 7">
            <a:extLst>
              <a:ext uri="{FF2B5EF4-FFF2-40B4-BE49-F238E27FC236}">
                <a16:creationId xmlns:a16="http://schemas.microsoft.com/office/drawing/2014/main" id="{B50F6105-06CC-419B-8A64-7989977E2557}"/>
              </a:ext>
            </a:extLst>
          </p:cNvPr>
          <p:cNvSpPr>
            <a:spLocks noGrp="1"/>
          </p:cNvSpPr>
          <p:nvPr>
            <p:ph type="ftr" sz="quarter" idx="11"/>
          </p:nvPr>
        </p:nvSpPr>
        <p:spPr/>
        <p:txBody>
          <a:bodyPr/>
          <a:lstStyle/>
          <a:p>
            <a:endParaRPr lang="en-IE"/>
          </a:p>
        </p:txBody>
      </p:sp>
      <p:sp>
        <p:nvSpPr>
          <p:cNvPr id="9" name="Slide Number Placeholder 8">
            <a:extLst>
              <a:ext uri="{FF2B5EF4-FFF2-40B4-BE49-F238E27FC236}">
                <a16:creationId xmlns:a16="http://schemas.microsoft.com/office/drawing/2014/main" id="{3C3C8291-BED1-4FBB-AC89-9F36E3142449}"/>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1319442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8EAA88-5862-409F-918E-7BD2327CD75C}"/>
              </a:ext>
            </a:extLst>
          </p:cNvPr>
          <p:cNvSpPr>
            <a:spLocks noGrp="1"/>
          </p:cNvSpPr>
          <p:nvPr>
            <p:ph type="title"/>
          </p:nvPr>
        </p:nvSpPr>
        <p:spPr/>
        <p:txBody>
          <a:bodyPr/>
          <a:lstStyle/>
          <a:p>
            <a:r>
              <a:rPr lang="en-US"/>
              <a:t>Click to edit Master title style</a:t>
            </a:r>
            <a:endParaRPr lang="en-IE"/>
          </a:p>
        </p:txBody>
      </p:sp>
      <p:sp>
        <p:nvSpPr>
          <p:cNvPr id="3" name="Date Placeholder 2">
            <a:extLst>
              <a:ext uri="{FF2B5EF4-FFF2-40B4-BE49-F238E27FC236}">
                <a16:creationId xmlns:a16="http://schemas.microsoft.com/office/drawing/2014/main" id="{ECEA1B88-5BBD-4695-9228-9124B00147E1}"/>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4" name="Footer Placeholder 3">
            <a:extLst>
              <a:ext uri="{FF2B5EF4-FFF2-40B4-BE49-F238E27FC236}">
                <a16:creationId xmlns:a16="http://schemas.microsoft.com/office/drawing/2014/main" id="{277BDEEC-55BB-41AA-A336-97E5D087EEC9}"/>
              </a:ext>
            </a:extLst>
          </p:cNvPr>
          <p:cNvSpPr>
            <a:spLocks noGrp="1"/>
          </p:cNvSpPr>
          <p:nvPr>
            <p:ph type="ftr" sz="quarter" idx="11"/>
          </p:nvPr>
        </p:nvSpPr>
        <p:spPr/>
        <p:txBody>
          <a:bodyPr/>
          <a:lstStyle/>
          <a:p>
            <a:endParaRPr lang="en-IE"/>
          </a:p>
        </p:txBody>
      </p:sp>
      <p:sp>
        <p:nvSpPr>
          <p:cNvPr id="5" name="Slide Number Placeholder 4">
            <a:extLst>
              <a:ext uri="{FF2B5EF4-FFF2-40B4-BE49-F238E27FC236}">
                <a16:creationId xmlns:a16="http://schemas.microsoft.com/office/drawing/2014/main" id="{C0D3471A-266A-4C4D-9283-28E73BDD5EE8}"/>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6930570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7BCC709-27D2-4CF2-9359-3A716D6BADA7}"/>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3" name="Footer Placeholder 2">
            <a:extLst>
              <a:ext uri="{FF2B5EF4-FFF2-40B4-BE49-F238E27FC236}">
                <a16:creationId xmlns:a16="http://schemas.microsoft.com/office/drawing/2014/main" id="{14D318B8-0DE2-45C1-BDA4-38B017FE9513}"/>
              </a:ext>
            </a:extLst>
          </p:cNvPr>
          <p:cNvSpPr>
            <a:spLocks noGrp="1"/>
          </p:cNvSpPr>
          <p:nvPr>
            <p:ph type="ftr" sz="quarter" idx="11"/>
          </p:nvPr>
        </p:nvSpPr>
        <p:spPr/>
        <p:txBody>
          <a:bodyPr/>
          <a:lstStyle/>
          <a:p>
            <a:endParaRPr lang="en-IE"/>
          </a:p>
        </p:txBody>
      </p:sp>
      <p:sp>
        <p:nvSpPr>
          <p:cNvPr id="4" name="Slide Number Placeholder 3">
            <a:extLst>
              <a:ext uri="{FF2B5EF4-FFF2-40B4-BE49-F238E27FC236}">
                <a16:creationId xmlns:a16="http://schemas.microsoft.com/office/drawing/2014/main" id="{FE7E5DC4-AB27-4FCC-9018-6E1298B75422}"/>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16999824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0B6BD-EE5A-4B17-ABA0-7C2D451B41A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Content Placeholder 2">
            <a:extLst>
              <a:ext uri="{FF2B5EF4-FFF2-40B4-BE49-F238E27FC236}">
                <a16:creationId xmlns:a16="http://schemas.microsoft.com/office/drawing/2014/main" id="{53406E4C-5987-4946-8445-9CD9616DBF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Text Placeholder 3">
            <a:extLst>
              <a:ext uri="{FF2B5EF4-FFF2-40B4-BE49-F238E27FC236}">
                <a16:creationId xmlns:a16="http://schemas.microsoft.com/office/drawing/2014/main" id="{C6A6E2DF-901E-4DE6-AC09-2AEBA46D3FF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2338B15-827A-4415-A3B7-1444AC5FA461}"/>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6" name="Footer Placeholder 5">
            <a:extLst>
              <a:ext uri="{FF2B5EF4-FFF2-40B4-BE49-F238E27FC236}">
                <a16:creationId xmlns:a16="http://schemas.microsoft.com/office/drawing/2014/main" id="{2D303240-05D1-4328-9744-6E2002923ED0}"/>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E30E927D-A734-40A8-AE5D-B807AA4D324A}"/>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1410037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57238-B18A-4C56-9CB6-705956264C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E"/>
          </a:p>
        </p:txBody>
      </p:sp>
      <p:sp>
        <p:nvSpPr>
          <p:cNvPr id="3" name="Picture Placeholder 2">
            <a:extLst>
              <a:ext uri="{FF2B5EF4-FFF2-40B4-BE49-F238E27FC236}">
                <a16:creationId xmlns:a16="http://schemas.microsoft.com/office/drawing/2014/main" id="{AABB895F-D606-422A-94AC-9A0A2EC2E93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a:extLst>
              <a:ext uri="{FF2B5EF4-FFF2-40B4-BE49-F238E27FC236}">
                <a16:creationId xmlns:a16="http://schemas.microsoft.com/office/drawing/2014/main" id="{1568663E-50A8-41A2-B534-317B30D6EE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7A450A-F33C-4856-B874-E899BA70B47C}"/>
              </a:ext>
            </a:extLst>
          </p:cNvPr>
          <p:cNvSpPr>
            <a:spLocks noGrp="1"/>
          </p:cNvSpPr>
          <p:nvPr>
            <p:ph type="dt" sz="half" idx="10"/>
          </p:nvPr>
        </p:nvSpPr>
        <p:spPr/>
        <p:txBody>
          <a:bodyPr/>
          <a:lstStyle/>
          <a:p>
            <a:fld id="{76029520-1DB9-408A-ADF4-74C186B27E75}" type="datetimeFigureOut">
              <a:rPr lang="en-IE" smtClean="0"/>
              <a:t>30/03/2022</a:t>
            </a:fld>
            <a:endParaRPr lang="en-IE"/>
          </a:p>
        </p:txBody>
      </p:sp>
      <p:sp>
        <p:nvSpPr>
          <p:cNvPr id="6" name="Footer Placeholder 5">
            <a:extLst>
              <a:ext uri="{FF2B5EF4-FFF2-40B4-BE49-F238E27FC236}">
                <a16:creationId xmlns:a16="http://schemas.microsoft.com/office/drawing/2014/main" id="{90E8CF55-C257-497F-B2ED-397383CD0815}"/>
              </a:ext>
            </a:extLst>
          </p:cNvPr>
          <p:cNvSpPr>
            <a:spLocks noGrp="1"/>
          </p:cNvSpPr>
          <p:nvPr>
            <p:ph type="ftr" sz="quarter" idx="11"/>
          </p:nvPr>
        </p:nvSpPr>
        <p:spPr/>
        <p:txBody>
          <a:bodyPr/>
          <a:lstStyle/>
          <a:p>
            <a:endParaRPr lang="en-IE"/>
          </a:p>
        </p:txBody>
      </p:sp>
      <p:sp>
        <p:nvSpPr>
          <p:cNvPr id="7" name="Slide Number Placeholder 6">
            <a:extLst>
              <a:ext uri="{FF2B5EF4-FFF2-40B4-BE49-F238E27FC236}">
                <a16:creationId xmlns:a16="http://schemas.microsoft.com/office/drawing/2014/main" id="{9C0F9F3C-19CA-492B-B114-0D567AE45E07}"/>
              </a:ext>
            </a:extLst>
          </p:cNvPr>
          <p:cNvSpPr>
            <a:spLocks noGrp="1"/>
          </p:cNvSpPr>
          <p:nvPr>
            <p:ph type="sldNum" sz="quarter" idx="12"/>
          </p:nvPr>
        </p:nvSpPr>
        <p:spPr/>
        <p:txBody>
          <a:bodyPr/>
          <a:lstStyle/>
          <a:p>
            <a:fld id="{7847C3C2-3875-4FE8-88AD-EE1BEE0E9DA7}" type="slidenum">
              <a:rPr lang="en-IE" smtClean="0"/>
              <a:t>‹#›</a:t>
            </a:fld>
            <a:endParaRPr lang="en-IE"/>
          </a:p>
        </p:txBody>
      </p:sp>
    </p:spTree>
    <p:extLst>
      <p:ext uri="{BB962C8B-B14F-4D97-AF65-F5344CB8AC3E}">
        <p14:creationId xmlns:p14="http://schemas.microsoft.com/office/powerpoint/2010/main" val="3694651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8C7CF7C-2793-429C-B17B-49B6704B07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E"/>
          </a:p>
        </p:txBody>
      </p:sp>
      <p:sp>
        <p:nvSpPr>
          <p:cNvPr id="3" name="Text Placeholder 2">
            <a:extLst>
              <a:ext uri="{FF2B5EF4-FFF2-40B4-BE49-F238E27FC236}">
                <a16:creationId xmlns:a16="http://schemas.microsoft.com/office/drawing/2014/main" id="{963A122E-6E95-45AE-BEE2-49796AFC4B0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4" name="Date Placeholder 3">
            <a:extLst>
              <a:ext uri="{FF2B5EF4-FFF2-40B4-BE49-F238E27FC236}">
                <a16:creationId xmlns:a16="http://schemas.microsoft.com/office/drawing/2014/main" id="{7B228755-B0A8-4451-86DD-34344786C3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6029520-1DB9-408A-ADF4-74C186B27E75}" type="datetimeFigureOut">
              <a:rPr lang="en-IE" smtClean="0"/>
              <a:t>30/03/2022</a:t>
            </a:fld>
            <a:endParaRPr lang="en-IE"/>
          </a:p>
        </p:txBody>
      </p:sp>
      <p:sp>
        <p:nvSpPr>
          <p:cNvPr id="5" name="Footer Placeholder 4">
            <a:extLst>
              <a:ext uri="{FF2B5EF4-FFF2-40B4-BE49-F238E27FC236}">
                <a16:creationId xmlns:a16="http://schemas.microsoft.com/office/drawing/2014/main" id="{0522D3E1-5112-4E9B-94C8-16A02691926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a:extLst>
              <a:ext uri="{FF2B5EF4-FFF2-40B4-BE49-F238E27FC236}">
                <a16:creationId xmlns:a16="http://schemas.microsoft.com/office/drawing/2014/main" id="{E531C0CE-B62D-40D9-98B0-9B53ADD43A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47C3C2-3875-4FE8-88AD-EE1BEE0E9DA7}" type="slidenum">
              <a:rPr lang="en-IE" smtClean="0"/>
              <a:t>‹#›</a:t>
            </a:fld>
            <a:endParaRPr lang="en-IE"/>
          </a:p>
        </p:txBody>
      </p:sp>
    </p:spTree>
    <p:extLst>
      <p:ext uri="{BB962C8B-B14F-4D97-AF65-F5344CB8AC3E}">
        <p14:creationId xmlns:p14="http://schemas.microsoft.com/office/powerpoint/2010/main" val="24093750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9"/>
            <a:ext cx="10972800" cy="1143000"/>
          </a:xfrm>
          <a:prstGeom prst="rect">
            <a:avLst/>
          </a:prstGeom>
        </p:spPr>
        <p:txBody>
          <a:bodyPr vert="horz" lIns="91398" tIns="45699" rIns="91398" bIns="45699"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398" tIns="45699" rIns="91398" bIns="45699"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2"/>
            <a:ext cx="2844800" cy="365125"/>
          </a:xfrm>
          <a:prstGeom prst="rect">
            <a:avLst/>
          </a:prstGeom>
        </p:spPr>
        <p:txBody>
          <a:bodyPr vert="horz" lIns="91398" tIns="45699" rIns="91398" bIns="45699" rtlCol="0" anchor="ctr"/>
          <a:lstStyle>
            <a:lvl1pPr algn="l">
              <a:defRPr sz="1600">
                <a:solidFill>
                  <a:schemeClr val="tx1">
                    <a:tint val="75000"/>
                  </a:schemeClr>
                </a:solidFill>
              </a:defRPr>
            </a:lvl1pPr>
          </a:lstStyle>
          <a:p>
            <a:pPr defTabSz="1218540"/>
            <a:fld id="{6BB8996E-EECE-415F-BACE-D50791B9EA31}" type="datetimeFigureOut">
              <a:rPr lang="en-GB" smtClean="0">
                <a:solidFill>
                  <a:prstClr val="black">
                    <a:tint val="75000"/>
                  </a:prstClr>
                </a:solidFill>
              </a:rPr>
              <a:pPr defTabSz="1218540"/>
              <a:t>30/03/2022</a:t>
            </a:fld>
            <a:endParaRPr lang="en-GB" dirty="0">
              <a:solidFill>
                <a:prstClr val="black">
                  <a:tint val="75000"/>
                </a:prstClr>
              </a:solidFill>
            </a:endParaRPr>
          </a:p>
        </p:txBody>
      </p:sp>
      <p:sp>
        <p:nvSpPr>
          <p:cNvPr id="5" name="Footer Placeholder 4"/>
          <p:cNvSpPr>
            <a:spLocks noGrp="1"/>
          </p:cNvSpPr>
          <p:nvPr>
            <p:ph type="ftr" sz="quarter" idx="3"/>
          </p:nvPr>
        </p:nvSpPr>
        <p:spPr>
          <a:xfrm>
            <a:off x="4165600" y="6356352"/>
            <a:ext cx="3860800" cy="365125"/>
          </a:xfrm>
          <a:prstGeom prst="rect">
            <a:avLst/>
          </a:prstGeom>
        </p:spPr>
        <p:txBody>
          <a:bodyPr vert="horz" lIns="91398" tIns="45699" rIns="91398" bIns="45699" rtlCol="0" anchor="ctr"/>
          <a:lstStyle>
            <a:lvl1pPr algn="ctr">
              <a:defRPr sz="1600">
                <a:solidFill>
                  <a:schemeClr val="tx1">
                    <a:tint val="75000"/>
                  </a:schemeClr>
                </a:solidFill>
              </a:defRPr>
            </a:lvl1pPr>
          </a:lstStyle>
          <a:p>
            <a:pPr defTabSz="1218540"/>
            <a:endParaRPr lang="en-GB" dirty="0">
              <a:solidFill>
                <a:prstClr val="black">
                  <a:tint val="75000"/>
                </a:prstClr>
              </a:solidFill>
            </a:endParaRPr>
          </a:p>
        </p:txBody>
      </p:sp>
      <p:sp>
        <p:nvSpPr>
          <p:cNvPr id="6" name="Slide Number Placeholder 5"/>
          <p:cNvSpPr>
            <a:spLocks noGrp="1"/>
          </p:cNvSpPr>
          <p:nvPr>
            <p:ph type="sldNum" sz="quarter" idx="4"/>
          </p:nvPr>
        </p:nvSpPr>
        <p:spPr>
          <a:xfrm>
            <a:off x="8737600" y="6356352"/>
            <a:ext cx="2844800" cy="365125"/>
          </a:xfrm>
          <a:prstGeom prst="rect">
            <a:avLst/>
          </a:prstGeom>
        </p:spPr>
        <p:txBody>
          <a:bodyPr vert="horz" lIns="91398" tIns="45699" rIns="91398" bIns="45699" rtlCol="0" anchor="ctr"/>
          <a:lstStyle>
            <a:lvl1pPr algn="r">
              <a:defRPr sz="1600">
                <a:solidFill>
                  <a:schemeClr val="tx1">
                    <a:tint val="75000"/>
                  </a:schemeClr>
                </a:solidFill>
              </a:defRPr>
            </a:lvl1pPr>
          </a:lstStyle>
          <a:p>
            <a:pPr defTabSz="1218540"/>
            <a:fld id="{572FDC1E-44EF-471F-9A1F-C730A4FC0988}" type="slidenum">
              <a:rPr lang="en-GB" smtClean="0">
                <a:solidFill>
                  <a:prstClr val="black">
                    <a:tint val="75000"/>
                  </a:prstClr>
                </a:solidFill>
              </a:rPr>
              <a:pPr defTabSz="1218540"/>
              <a:t>‹#›</a:t>
            </a:fld>
            <a:endParaRPr lang="en-GB" dirty="0">
              <a:solidFill>
                <a:prstClr val="black">
                  <a:tint val="75000"/>
                </a:prstClr>
              </a:solidFill>
            </a:endParaRPr>
          </a:p>
        </p:txBody>
      </p:sp>
    </p:spTree>
    <p:extLst>
      <p:ext uri="{BB962C8B-B14F-4D97-AF65-F5344CB8AC3E}">
        <p14:creationId xmlns:p14="http://schemas.microsoft.com/office/powerpoint/2010/main" val="2904071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ctr" defTabSz="1218540" rtl="0" eaLnBrk="1" latinLnBrk="0" hangingPunct="1">
        <a:spcBef>
          <a:spcPct val="0"/>
        </a:spcBef>
        <a:buNone/>
        <a:defRPr sz="5867" kern="1200">
          <a:solidFill>
            <a:schemeClr val="tx1"/>
          </a:solidFill>
          <a:latin typeface="+mj-lt"/>
          <a:ea typeface="+mj-ea"/>
          <a:cs typeface="+mj-cs"/>
        </a:defRPr>
      </a:lvl1pPr>
    </p:titleStyle>
    <p:bodyStyle>
      <a:lvl1pPr marL="456939" indent="-456939" algn="l" defTabSz="1218540" rtl="0" eaLnBrk="1" latinLnBrk="0" hangingPunct="1">
        <a:spcBef>
          <a:spcPct val="20000"/>
        </a:spcBef>
        <a:buFont typeface="Arial" pitchFamily="34" charset="0"/>
        <a:buChar char="•"/>
        <a:defRPr sz="4267" kern="1200">
          <a:solidFill>
            <a:schemeClr val="tx1"/>
          </a:solidFill>
          <a:latin typeface="+mn-lt"/>
          <a:ea typeface="+mn-ea"/>
          <a:cs typeface="+mn-cs"/>
        </a:defRPr>
      </a:lvl1pPr>
      <a:lvl2pPr marL="990070" indent="-380794" algn="l" defTabSz="1218540" rtl="0" eaLnBrk="1" latinLnBrk="0" hangingPunct="1">
        <a:spcBef>
          <a:spcPct val="20000"/>
        </a:spcBef>
        <a:buFont typeface="Arial" pitchFamily="34" charset="0"/>
        <a:buChar char="–"/>
        <a:defRPr sz="3733" kern="1200">
          <a:solidFill>
            <a:schemeClr val="tx1"/>
          </a:solidFill>
          <a:latin typeface="+mn-lt"/>
          <a:ea typeface="+mn-ea"/>
          <a:cs typeface="+mn-cs"/>
        </a:defRPr>
      </a:lvl2pPr>
      <a:lvl3pPr marL="1523165" indent="-304624" algn="l" defTabSz="1218540" rtl="0" eaLnBrk="1" latinLnBrk="0" hangingPunct="1">
        <a:spcBef>
          <a:spcPct val="20000"/>
        </a:spcBef>
        <a:buFont typeface="Arial" pitchFamily="34" charset="0"/>
        <a:buChar char="•"/>
        <a:defRPr sz="3200" kern="1200">
          <a:solidFill>
            <a:schemeClr val="tx1"/>
          </a:solidFill>
          <a:latin typeface="+mn-lt"/>
          <a:ea typeface="+mn-ea"/>
          <a:cs typeface="+mn-cs"/>
        </a:defRPr>
      </a:lvl3pPr>
      <a:lvl4pPr marL="2132427" indent="-304624" algn="l" defTabSz="1218540" rtl="0" eaLnBrk="1" latinLnBrk="0" hangingPunct="1">
        <a:spcBef>
          <a:spcPct val="20000"/>
        </a:spcBef>
        <a:buFont typeface="Arial" pitchFamily="34" charset="0"/>
        <a:buChar char="–"/>
        <a:defRPr sz="2667" kern="1200">
          <a:solidFill>
            <a:schemeClr val="tx1"/>
          </a:solidFill>
          <a:latin typeface="+mn-lt"/>
          <a:ea typeface="+mn-ea"/>
          <a:cs typeface="+mn-cs"/>
        </a:defRPr>
      </a:lvl4pPr>
      <a:lvl5pPr marL="2741702" indent="-304624" algn="l" defTabSz="1218540" rtl="0" eaLnBrk="1" latinLnBrk="0" hangingPunct="1">
        <a:spcBef>
          <a:spcPct val="20000"/>
        </a:spcBef>
        <a:buFont typeface="Arial" pitchFamily="34" charset="0"/>
        <a:buChar char="»"/>
        <a:defRPr sz="2667" kern="1200">
          <a:solidFill>
            <a:schemeClr val="tx1"/>
          </a:solidFill>
          <a:latin typeface="+mn-lt"/>
          <a:ea typeface="+mn-ea"/>
          <a:cs typeface="+mn-cs"/>
        </a:defRPr>
      </a:lvl5pPr>
      <a:lvl6pPr marL="3350952" indent="-304624" algn="l" defTabSz="1218540" rtl="0" eaLnBrk="1" latinLnBrk="0" hangingPunct="1">
        <a:spcBef>
          <a:spcPct val="20000"/>
        </a:spcBef>
        <a:buFont typeface="Arial" pitchFamily="34" charset="0"/>
        <a:buChar char="•"/>
        <a:defRPr sz="2667" kern="1200">
          <a:solidFill>
            <a:schemeClr val="tx1"/>
          </a:solidFill>
          <a:latin typeface="+mn-lt"/>
          <a:ea typeface="+mn-ea"/>
          <a:cs typeface="+mn-cs"/>
        </a:defRPr>
      </a:lvl6pPr>
      <a:lvl7pPr marL="3960229" indent="-304624" algn="l" defTabSz="1218540" rtl="0" eaLnBrk="1" latinLnBrk="0" hangingPunct="1">
        <a:spcBef>
          <a:spcPct val="20000"/>
        </a:spcBef>
        <a:buFont typeface="Arial" pitchFamily="34" charset="0"/>
        <a:buChar char="•"/>
        <a:defRPr sz="2667" kern="1200">
          <a:solidFill>
            <a:schemeClr val="tx1"/>
          </a:solidFill>
          <a:latin typeface="+mn-lt"/>
          <a:ea typeface="+mn-ea"/>
          <a:cs typeface="+mn-cs"/>
        </a:defRPr>
      </a:lvl7pPr>
      <a:lvl8pPr marL="4569492" indent="-304624" algn="l" defTabSz="1218540" rtl="0" eaLnBrk="1" latinLnBrk="0" hangingPunct="1">
        <a:spcBef>
          <a:spcPct val="20000"/>
        </a:spcBef>
        <a:buFont typeface="Arial" pitchFamily="34" charset="0"/>
        <a:buChar char="•"/>
        <a:defRPr sz="2667" kern="1200">
          <a:solidFill>
            <a:schemeClr val="tx1"/>
          </a:solidFill>
          <a:latin typeface="+mn-lt"/>
          <a:ea typeface="+mn-ea"/>
          <a:cs typeface="+mn-cs"/>
        </a:defRPr>
      </a:lvl8pPr>
      <a:lvl9pPr marL="5178755" indent="-304624" algn="l" defTabSz="1218540" rtl="0" eaLnBrk="1" latinLnBrk="0" hangingPunct="1">
        <a:spcBef>
          <a:spcPct val="20000"/>
        </a:spcBef>
        <a:buFont typeface="Arial" pitchFamily="34" charset="0"/>
        <a:buChar char="•"/>
        <a:defRPr sz="2667" kern="1200">
          <a:solidFill>
            <a:schemeClr val="tx1"/>
          </a:solidFill>
          <a:latin typeface="+mn-lt"/>
          <a:ea typeface="+mn-ea"/>
          <a:cs typeface="+mn-cs"/>
        </a:defRPr>
      </a:lvl9pPr>
    </p:bodyStyle>
    <p:otherStyle>
      <a:defPPr>
        <a:defRPr lang="en-US"/>
      </a:defPPr>
      <a:lvl1pPr marL="0" algn="l" defTabSz="1218540" rtl="0" eaLnBrk="1" latinLnBrk="0" hangingPunct="1">
        <a:defRPr sz="2400" kern="1200">
          <a:solidFill>
            <a:schemeClr val="tx1"/>
          </a:solidFill>
          <a:latin typeface="+mn-lt"/>
          <a:ea typeface="+mn-ea"/>
          <a:cs typeface="+mn-cs"/>
        </a:defRPr>
      </a:lvl1pPr>
      <a:lvl2pPr marL="609251" algn="l" defTabSz="1218540" rtl="0" eaLnBrk="1" latinLnBrk="0" hangingPunct="1">
        <a:defRPr sz="2400" kern="1200">
          <a:solidFill>
            <a:schemeClr val="tx1"/>
          </a:solidFill>
          <a:latin typeface="+mn-lt"/>
          <a:ea typeface="+mn-ea"/>
          <a:cs typeface="+mn-cs"/>
        </a:defRPr>
      </a:lvl2pPr>
      <a:lvl3pPr marL="1218540" algn="l" defTabSz="1218540" rtl="0" eaLnBrk="1" latinLnBrk="0" hangingPunct="1">
        <a:defRPr sz="2400" kern="1200">
          <a:solidFill>
            <a:schemeClr val="tx1"/>
          </a:solidFill>
          <a:latin typeface="+mn-lt"/>
          <a:ea typeface="+mn-ea"/>
          <a:cs typeface="+mn-cs"/>
        </a:defRPr>
      </a:lvl3pPr>
      <a:lvl4pPr marL="1827802" algn="l" defTabSz="1218540" rtl="0" eaLnBrk="1" latinLnBrk="0" hangingPunct="1">
        <a:defRPr sz="2400" kern="1200">
          <a:solidFill>
            <a:schemeClr val="tx1"/>
          </a:solidFill>
          <a:latin typeface="+mn-lt"/>
          <a:ea typeface="+mn-ea"/>
          <a:cs typeface="+mn-cs"/>
        </a:defRPr>
      </a:lvl4pPr>
      <a:lvl5pPr marL="2437078" algn="l" defTabSz="1218540" rtl="0" eaLnBrk="1" latinLnBrk="0" hangingPunct="1">
        <a:defRPr sz="2400" kern="1200">
          <a:solidFill>
            <a:schemeClr val="tx1"/>
          </a:solidFill>
          <a:latin typeface="+mn-lt"/>
          <a:ea typeface="+mn-ea"/>
          <a:cs typeface="+mn-cs"/>
        </a:defRPr>
      </a:lvl5pPr>
      <a:lvl6pPr marL="3046328" algn="l" defTabSz="1218540" rtl="0" eaLnBrk="1" latinLnBrk="0" hangingPunct="1">
        <a:defRPr sz="2400" kern="1200">
          <a:solidFill>
            <a:schemeClr val="tx1"/>
          </a:solidFill>
          <a:latin typeface="+mn-lt"/>
          <a:ea typeface="+mn-ea"/>
          <a:cs typeface="+mn-cs"/>
        </a:defRPr>
      </a:lvl6pPr>
      <a:lvl7pPr marL="3655579" algn="l" defTabSz="1218540" rtl="0" eaLnBrk="1" latinLnBrk="0" hangingPunct="1">
        <a:defRPr sz="2400" kern="1200">
          <a:solidFill>
            <a:schemeClr val="tx1"/>
          </a:solidFill>
          <a:latin typeface="+mn-lt"/>
          <a:ea typeface="+mn-ea"/>
          <a:cs typeface="+mn-cs"/>
        </a:defRPr>
      </a:lvl7pPr>
      <a:lvl8pPr marL="4264853" algn="l" defTabSz="1218540" rtl="0" eaLnBrk="1" latinLnBrk="0" hangingPunct="1">
        <a:defRPr sz="2400" kern="1200">
          <a:solidFill>
            <a:schemeClr val="tx1"/>
          </a:solidFill>
          <a:latin typeface="+mn-lt"/>
          <a:ea typeface="+mn-ea"/>
          <a:cs typeface="+mn-cs"/>
        </a:defRPr>
      </a:lvl8pPr>
      <a:lvl9pPr marL="4874117" algn="l" defTabSz="121854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docs.aws.amazon.com/vpc/latest/userguide/flow-logs-records-examples.html#flow-log-example-nat"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image" Target="../media/image12.png"/><Relationship Id="rId13" Type="http://schemas.openxmlformats.org/officeDocument/2006/relationships/image" Target="../media/image16.png"/><Relationship Id="rId18" Type="http://schemas.openxmlformats.org/officeDocument/2006/relationships/image" Target="../media/image4380.png"/><Relationship Id="rId3" Type="http://schemas.openxmlformats.org/officeDocument/2006/relationships/image" Target="../media/image8.png"/><Relationship Id="rId21" Type="http://schemas.openxmlformats.org/officeDocument/2006/relationships/customXml" Target="../ink/ink4.xml"/><Relationship Id="rId7" Type="http://schemas.openxmlformats.org/officeDocument/2006/relationships/image" Target="../media/image11.png"/><Relationship Id="rId12" Type="http://schemas.openxmlformats.org/officeDocument/2006/relationships/image" Target="../media/image15.png"/><Relationship Id="rId2" Type="http://schemas.openxmlformats.org/officeDocument/2006/relationships/notesSlide" Target="../notesSlides/notesSlide1.xml"/><Relationship Id="rId16" Type="http://schemas.openxmlformats.org/officeDocument/2006/relationships/image" Target="../media/image4370.png"/><Relationship Id="rId20" Type="http://schemas.openxmlformats.org/officeDocument/2006/relationships/customXml" Target="../ink/ink3.xml"/><Relationship Id="rId1" Type="http://schemas.openxmlformats.org/officeDocument/2006/relationships/slideLayout" Target="../slideLayouts/slideLayout13.xml"/><Relationship Id="rId6" Type="http://schemas.openxmlformats.org/officeDocument/2006/relationships/image" Target="../media/image10.png"/><Relationship Id="rId11" Type="http://schemas.microsoft.com/office/2007/relationships/hdphoto" Target="../media/hdphoto2.wdp"/><Relationship Id="rId24" Type="http://schemas.openxmlformats.org/officeDocument/2006/relationships/image" Target="../media/image18.png"/><Relationship Id="rId5" Type="http://schemas.microsoft.com/office/2007/relationships/hdphoto" Target="../media/hdphoto1.wdp"/><Relationship Id="rId15" Type="http://schemas.openxmlformats.org/officeDocument/2006/relationships/customXml" Target="../ink/ink1.xml"/><Relationship Id="rId23" Type="http://schemas.openxmlformats.org/officeDocument/2006/relationships/customXml" Target="../ink/ink5.xml"/><Relationship Id="rId10" Type="http://schemas.openxmlformats.org/officeDocument/2006/relationships/image" Target="../media/image14.png"/><Relationship Id="rId19" Type="http://schemas.openxmlformats.org/officeDocument/2006/relationships/customXml" Target="../ink/ink2.xml"/><Relationship Id="rId4" Type="http://schemas.openxmlformats.org/officeDocument/2006/relationships/image" Target="../media/image9.png"/><Relationship Id="rId9" Type="http://schemas.openxmlformats.org/officeDocument/2006/relationships/image" Target="../media/image13.png"/><Relationship Id="rId14" Type="http://schemas.microsoft.com/office/2007/relationships/hdphoto" Target="../media/hdphoto3.wdp"/><Relationship Id="rId22" Type="http://schemas.openxmlformats.org/officeDocument/2006/relationships/image" Target="../media/image17.png"/></Relationships>
</file>

<file path=ppt/slides/_rels/slide17.xml.rels><?xml version="1.0" encoding="UTF-8" standalone="yes"?>
<Relationships xmlns="http://schemas.openxmlformats.org/package/2006/relationships"><Relationship Id="rId8" Type="http://schemas.microsoft.com/office/2007/relationships/hdphoto" Target="../media/hdphoto2.wdp"/><Relationship Id="rId13" Type="http://schemas.openxmlformats.org/officeDocument/2006/relationships/customXml" Target="../ink/ink7.xml"/><Relationship Id="rId18" Type="http://schemas.openxmlformats.org/officeDocument/2006/relationships/customXml" Target="../ink/ink10.xml"/><Relationship Id="rId3" Type="http://schemas.openxmlformats.org/officeDocument/2006/relationships/image" Target="../media/image8.png"/><Relationship Id="rId7" Type="http://schemas.openxmlformats.org/officeDocument/2006/relationships/image" Target="../media/image14.png"/><Relationship Id="rId12" Type="http://schemas.openxmlformats.org/officeDocument/2006/relationships/image" Target="../media/image19.png"/><Relationship Id="rId17" Type="http://schemas.openxmlformats.org/officeDocument/2006/relationships/image" Target="../media/image17.png"/><Relationship Id="rId2" Type="http://schemas.openxmlformats.org/officeDocument/2006/relationships/notesSlide" Target="../notesSlides/notesSlide2.xml"/><Relationship Id="rId16" Type="http://schemas.openxmlformats.org/officeDocument/2006/relationships/customXml" Target="../ink/ink9.xml"/><Relationship Id="rId20" Type="http://schemas.openxmlformats.org/officeDocument/2006/relationships/image" Target="../media/image21.png"/><Relationship Id="rId1" Type="http://schemas.openxmlformats.org/officeDocument/2006/relationships/slideLayout" Target="../slideLayouts/slideLayout13.xml"/><Relationship Id="rId6" Type="http://schemas.openxmlformats.org/officeDocument/2006/relationships/image" Target="../media/image12.png"/><Relationship Id="rId11" Type="http://schemas.openxmlformats.org/officeDocument/2006/relationships/customXml" Target="../ink/ink6.xml"/><Relationship Id="rId5" Type="http://schemas.microsoft.com/office/2007/relationships/hdphoto" Target="../media/hdphoto1.wdp"/><Relationship Id="rId15" Type="http://schemas.openxmlformats.org/officeDocument/2006/relationships/customXml" Target="../ink/ink8.xml"/><Relationship Id="rId10" Type="http://schemas.microsoft.com/office/2007/relationships/hdphoto" Target="../media/hdphoto3.wdp"/><Relationship Id="rId19" Type="http://schemas.openxmlformats.org/officeDocument/2006/relationships/image" Target="../media/image18.png"/><Relationship Id="rId4" Type="http://schemas.openxmlformats.org/officeDocument/2006/relationships/image" Target="../media/image9.png"/><Relationship Id="rId9" Type="http://schemas.openxmlformats.org/officeDocument/2006/relationships/image" Target="../media/image16.png"/><Relationship Id="rId14" Type="http://schemas.openxmlformats.org/officeDocument/2006/relationships/image" Target="../media/image20.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docs.aws.amazon.com/AWSEC2/latest/UserGuide/instance-types.html#ec2-nitro-instanc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aws.amazon.com/directconnect/?tag=reviewgeek-20" TargetMode="External"/><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s://docs.aws.amazon.com/vpn/latest/clientvpn-admin/cvpn-getting-started.html?tag=reviewgeek-20" TargetMode="Externa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docs.aws.amazon.com/vpc/latest/userguide/flow-logs.html#flow-log-records"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docs.aws.amazon.com/vpc/latest/userguide/flow-logs.html#flow-logs-default" TargetMode="External"/><Relationship Id="rId2" Type="http://schemas.openxmlformats.org/officeDocument/2006/relationships/hyperlink" Target="https://docs.aws.amazon.com/vpc/latest/userguide/flow-logs.html#flow-logs-aggregration-interval" TargetMode="External"/><Relationship Id="rId1" Type="http://schemas.openxmlformats.org/officeDocument/2006/relationships/slideLayout" Target="../slideLayouts/slideLayout7.xml"/><Relationship Id="rId6" Type="http://schemas.openxmlformats.org/officeDocument/2006/relationships/hyperlink" Target="https://docs.aws.amazon.com/AWSEC2/latest/UserGuide/instance-types.html#ec2-nitro-instances" TargetMode="External"/><Relationship Id="rId5" Type="http://schemas.openxmlformats.org/officeDocument/2006/relationships/hyperlink" Target="https://docs.aws.amazon.com/vpc/latest/userguide/flow-logs.html#flow-logs-fields" TargetMode="External"/><Relationship Id="rId4" Type="http://schemas.openxmlformats.org/officeDocument/2006/relationships/hyperlink" Target="https://docs.aws.amazon.com/vpc/latest/userguide/flow-logs.html#flow-logs-custom"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docs.aws.amazon.com/outposts/latest/userguide/" TargetMode="External"/><Relationship Id="rId3" Type="http://schemas.openxmlformats.org/officeDocument/2006/relationships/hyperlink" Target="https://docs.aws.amazon.com/AWSEC2/latest/UserGuide/requester-managed-eni.html" TargetMode="External"/><Relationship Id="rId7" Type="http://schemas.openxmlformats.org/officeDocument/2006/relationships/hyperlink" Target="https://aws.amazon.com/wavelength/" TargetMode="External"/><Relationship Id="rId2" Type="http://schemas.openxmlformats.org/officeDocument/2006/relationships/hyperlink" Target="http://www.iana.org/assignments/protocol-numbers/protocol-numbers.xhtml" TargetMode="External"/><Relationship Id="rId1" Type="http://schemas.openxmlformats.org/officeDocument/2006/relationships/slideLayout" Target="../slideLayouts/slideLayout7.xml"/><Relationship Id="rId6" Type="http://schemas.openxmlformats.org/officeDocument/2006/relationships/hyperlink" Target="https://docs.aws.amazon.com/vpc/latest/userguide/flow-logs-records-examples.html#flow-log-example-nat" TargetMode="External"/><Relationship Id="rId5" Type="http://schemas.openxmlformats.org/officeDocument/2006/relationships/hyperlink" Target="https://docs.aws.amazon.com/AWSEC2/latest/UserGuide/efa.html" TargetMode="External"/><Relationship Id="rId10" Type="http://schemas.openxmlformats.org/officeDocument/2006/relationships/hyperlink" Target="https://docs.aws.amazon.com/general/latest/gr/aws-ip-ranges.html" TargetMode="External"/><Relationship Id="rId4" Type="http://schemas.openxmlformats.org/officeDocument/2006/relationships/hyperlink" Target="https://docs.aws.amazon.com/vpc/latest/userguide/flow-logs-records-examples.html#flow-log-example-tcp-flag" TargetMode="External"/><Relationship Id="rId9" Type="http://schemas.openxmlformats.org/officeDocument/2006/relationships/hyperlink" Target="https://docs.aws.amazon.com/AWSEC2/latest/UserGuide/using-regions-availability-zones.html#concepts-local-zones"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www.iana.org/assignments/protocol-numbers/protocol-numbers.x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hyperlink" Target="https://docs.aws.amazon.com/AWSEC2/latest/UserGuide/using-regions-availability-zones.html#concepts-local-zones" TargetMode="External"/><Relationship Id="rId3" Type="http://schemas.openxmlformats.org/officeDocument/2006/relationships/hyperlink" Target="https://docs.aws.amazon.com/vpc/latest/userguide/flow-logs-records-examples.html#flow-log-example-tcp-flag" TargetMode="External"/><Relationship Id="rId7" Type="http://schemas.openxmlformats.org/officeDocument/2006/relationships/hyperlink" Target="https://docs.aws.amazon.com/outposts/latest/userguide/" TargetMode="External"/><Relationship Id="rId2" Type="http://schemas.openxmlformats.org/officeDocument/2006/relationships/hyperlink" Target="https://docs.aws.amazon.com/AWSEC2/latest/UserGuide/requester-managed-eni.html" TargetMode="External"/><Relationship Id="rId1" Type="http://schemas.openxmlformats.org/officeDocument/2006/relationships/slideLayout" Target="../slideLayouts/slideLayout7.xml"/><Relationship Id="rId6" Type="http://schemas.openxmlformats.org/officeDocument/2006/relationships/hyperlink" Target="https://aws.amazon.com/wavelength/" TargetMode="External"/><Relationship Id="rId5" Type="http://schemas.openxmlformats.org/officeDocument/2006/relationships/hyperlink" Target="https://docs.aws.amazon.com/vpc/latest/userguide/flow-logs-records-examples.html#flow-log-example-nat" TargetMode="External"/><Relationship Id="rId4" Type="http://schemas.openxmlformats.org/officeDocument/2006/relationships/hyperlink" Target="https://docs.aws.amazon.com/AWSEC2/latest/UserGuide/efa.html" TargetMode="External"/><Relationship Id="rId9" Type="http://schemas.openxmlformats.org/officeDocument/2006/relationships/hyperlink" Target="https://docs.aws.amazon.com/general/latest/gr/aws-ip-range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3BCB20A-0D51-4983-89BF-945440537719}"/>
              </a:ext>
            </a:extLst>
          </p:cNvPr>
          <p:cNvSpPr txBox="1"/>
          <p:nvPr/>
        </p:nvSpPr>
        <p:spPr>
          <a:xfrm>
            <a:off x="90377" y="139251"/>
            <a:ext cx="1761957" cy="523220"/>
          </a:xfrm>
          <a:prstGeom prst="rect">
            <a:avLst/>
          </a:prstGeom>
          <a:noFill/>
        </p:spPr>
        <p:txBody>
          <a:bodyPr wrap="none" rtlCol="0">
            <a:spAutoFit/>
          </a:bodyPr>
          <a:lstStyle/>
          <a:p>
            <a:r>
              <a:rPr lang="en-IE" sz="2800" dirty="0"/>
              <a:t>Key Points </a:t>
            </a:r>
          </a:p>
        </p:txBody>
      </p:sp>
      <p:sp>
        <p:nvSpPr>
          <p:cNvPr id="3" name="TextBox 2">
            <a:extLst>
              <a:ext uri="{FF2B5EF4-FFF2-40B4-BE49-F238E27FC236}">
                <a16:creationId xmlns:a16="http://schemas.microsoft.com/office/drawing/2014/main" id="{1416688E-51E4-401B-9D13-1CDFEC9126DF}"/>
              </a:ext>
            </a:extLst>
          </p:cNvPr>
          <p:cNvSpPr txBox="1"/>
          <p:nvPr/>
        </p:nvSpPr>
        <p:spPr>
          <a:xfrm>
            <a:off x="15313" y="839465"/>
            <a:ext cx="12508552" cy="5139869"/>
          </a:xfrm>
          <a:prstGeom prst="rect">
            <a:avLst/>
          </a:prstGeom>
          <a:noFill/>
        </p:spPr>
        <p:txBody>
          <a:bodyPr wrap="none" rtlCol="0">
            <a:spAutoFit/>
          </a:bodyPr>
          <a:lstStyle/>
          <a:p>
            <a:r>
              <a:rPr lang="en-IE" sz="1600" dirty="0"/>
              <a:t>VPCflow generated and exported from Interface and sent as source interface NOT device sender!</a:t>
            </a:r>
          </a:p>
          <a:p>
            <a:endParaRPr lang="en-IE" sz="1600" dirty="0"/>
          </a:p>
          <a:p>
            <a:r>
              <a:rPr lang="en-IE" sz="1600" dirty="0" err="1"/>
              <a:t>Vflow</a:t>
            </a:r>
            <a:r>
              <a:rPr lang="en-IE" sz="1600" dirty="0"/>
              <a:t> can be configured to be produced by </a:t>
            </a:r>
            <a:r>
              <a:rPr kumimoji="0" lang="en-US" altLang="en-US" sz="1600" i="0" u="none" strike="noStrike" cap="none" normalizeH="0" baseline="0" dirty="0">
                <a:ln>
                  <a:noFill/>
                </a:ln>
                <a:solidFill>
                  <a:srgbClr val="16191F"/>
                </a:solidFill>
                <a:effectLst/>
                <a:latin typeface="Amazon Ember"/>
              </a:rPr>
              <a:t>VPC, a subnet, or a network interface</a:t>
            </a:r>
            <a:endParaRPr lang="en-IE" sz="1600" dirty="0"/>
          </a:p>
          <a:p>
            <a:endParaRPr lang="en-IE" sz="1600" dirty="0"/>
          </a:p>
          <a:p>
            <a:r>
              <a:rPr lang="en-IE" sz="1600" dirty="0"/>
              <a:t>Default Version 2 in set order  </a:t>
            </a:r>
          </a:p>
          <a:p>
            <a:endParaRPr lang="en-IE" sz="1600" dirty="0"/>
          </a:p>
          <a:p>
            <a:r>
              <a:rPr lang="en-IE" sz="1600" dirty="0"/>
              <a:t>Version 3-5 fields used by defining Custom “record” </a:t>
            </a:r>
          </a:p>
          <a:p>
            <a:endParaRPr lang="en-IE" sz="1600" dirty="0"/>
          </a:p>
          <a:p>
            <a:r>
              <a:rPr lang="en-IE" sz="1600" dirty="0"/>
              <a:t>Aggregate check   time  (cache ) make 1 min</a:t>
            </a:r>
          </a:p>
          <a:p>
            <a:endParaRPr lang="en-IE" sz="1600" dirty="0"/>
          </a:p>
          <a:p>
            <a:r>
              <a:rPr lang="en-IE" sz="1600" dirty="0"/>
              <a:t>AWS </a:t>
            </a:r>
            <a:r>
              <a:rPr lang="en-GB" sz="1600" dirty="0"/>
              <a:t>requester-managed “devices” do not have instance id</a:t>
            </a:r>
          </a:p>
          <a:p>
            <a:endParaRPr lang="en-GB" sz="1600" b="1" dirty="0">
              <a:solidFill>
                <a:srgbClr val="FFC000"/>
              </a:solidFill>
            </a:endParaRPr>
          </a:p>
          <a:p>
            <a:r>
              <a:rPr lang="en-GB" sz="1600" dirty="0"/>
              <a:t>Can apply tags to your flow logs</a:t>
            </a:r>
          </a:p>
          <a:p>
            <a:endParaRPr lang="en-GB" sz="1600" b="1" dirty="0"/>
          </a:p>
          <a:p>
            <a:r>
              <a:rPr lang="en-GB" sz="1600" dirty="0"/>
              <a:t>Publishing flow log data to Amazon S3  STRING or format is Parquet</a:t>
            </a:r>
          </a:p>
          <a:p>
            <a:endParaRPr lang="en-GB" sz="1600" b="1" dirty="0"/>
          </a:p>
          <a:p>
            <a:r>
              <a:rPr lang="en-GB" sz="1600" b="0" u="none" strike="noStrike" dirty="0" err="1">
                <a:effectLst/>
                <a:latin typeface="inherit"/>
              </a:rPr>
              <a:t>Pkt-srcaddr</a:t>
            </a:r>
            <a:r>
              <a:rPr lang="en-GB" sz="1600" b="0" u="none" strike="noStrike" dirty="0">
                <a:effectLst/>
                <a:latin typeface="inherit"/>
              </a:rPr>
              <a:t>  The packet-level (original) source IP address of the traffic. Version 3 field ! </a:t>
            </a:r>
          </a:p>
          <a:p>
            <a:r>
              <a:rPr lang="en-GB" sz="1000" b="0" u="none" strike="noStrike" dirty="0">
                <a:effectLst/>
                <a:latin typeface="inherit"/>
              </a:rPr>
              <a:t>Use this field with the </a:t>
            </a:r>
            <a:r>
              <a:rPr lang="en-GB" sz="1000" b="0" u="none" strike="noStrike" dirty="0" err="1">
                <a:effectLst/>
                <a:latin typeface="inherit"/>
              </a:rPr>
              <a:t>srcaddr</a:t>
            </a:r>
            <a:r>
              <a:rPr lang="en-GB" sz="1000" b="0" u="none" strike="noStrike" dirty="0">
                <a:effectLst/>
                <a:latin typeface="inherit"/>
              </a:rPr>
              <a:t> field to distinguish between the IP address of an intermediate layer through which traffic flows, and the original source IP address of the traffic. For example, when traffic flows </a:t>
            </a:r>
          </a:p>
          <a:p>
            <a:r>
              <a:rPr lang="en-GB" sz="1000" b="0" u="none" strike="noStrike" dirty="0">
                <a:effectLst/>
                <a:latin typeface="inherit"/>
              </a:rPr>
              <a:t>through </a:t>
            </a:r>
            <a:r>
              <a:rPr lang="en-GB" sz="1000" b="0" u="none" strike="noStrike" dirty="0">
                <a:effectLst/>
                <a:latin typeface="inherit"/>
                <a:hlinkClick r:id="rId2"/>
              </a:rPr>
              <a:t>a network interface for a NAT gateway</a:t>
            </a:r>
            <a:r>
              <a:rPr lang="en-GB" sz="1000" b="0" u="none" strike="noStrike" dirty="0">
                <a:effectLst/>
                <a:latin typeface="inherit"/>
              </a:rPr>
              <a:t>, or where the IP address of a pod in Amazon EKS is different from the IP address of the network interface of the instance node on which the pod is running (for communication within a VPC).</a:t>
            </a:r>
          </a:p>
          <a:p>
            <a:endParaRPr lang="en-IE" dirty="0"/>
          </a:p>
          <a:p>
            <a:r>
              <a:rPr lang="en-IE" dirty="0"/>
              <a:t>Subnet store as meta but build sites from subnets discovery would be better </a:t>
            </a:r>
          </a:p>
        </p:txBody>
      </p:sp>
      <p:sp>
        <p:nvSpPr>
          <p:cNvPr id="5" name="TextBox 4">
            <a:extLst>
              <a:ext uri="{FF2B5EF4-FFF2-40B4-BE49-F238E27FC236}">
                <a16:creationId xmlns:a16="http://schemas.microsoft.com/office/drawing/2014/main" id="{6EF146DC-2B15-47F3-8E9F-1A11DD9BFB3B}"/>
              </a:ext>
            </a:extLst>
          </p:cNvPr>
          <p:cNvSpPr txBox="1"/>
          <p:nvPr/>
        </p:nvSpPr>
        <p:spPr>
          <a:xfrm>
            <a:off x="8561522" y="82167"/>
            <a:ext cx="3352974" cy="1785104"/>
          </a:xfrm>
          <a:prstGeom prst="rect">
            <a:avLst/>
          </a:prstGeom>
          <a:noFill/>
        </p:spPr>
        <p:txBody>
          <a:bodyPr wrap="square">
            <a:spAutoFit/>
          </a:bodyPr>
          <a:lstStyle/>
          <a:p>
            <a:r>
              <a:rPr lang="en-GB" sz="1100" dirty="0"/>
              <a:t>You can create flow logs for network interfaces that are </a:t>
            </a:r>
          </a:p>
          <a:p>
            <a:r>
              <a:rPr lang="en-GB" sz="1100" dirty="0"/>
              <a:t>created by other AWS services,</a:t>
            </a:r>
          </a:p>
          <a:p>
            <a:r>
              <a:rPr lang="en-GB" sz="1100" dirty="0"/>
              <a:t>“requester-managed”</a:t>
            </a:r>
          </a:p>
          <a:p>
            <a:endParaRPr lang="en-GB" sz="1100" dirty="0"/>
          </a:p>
          <a:p>
            <a:pPr marL="171450" indent="-171450">
              <a:buFont typeface="Arial" panose="020B0604020202020204" pitchFamily="34" charset="0"/>
              <a:buChar char="•"/>
            </a:pPr>
            <a:r>
              <a:rPr lang="en-GB" sz="1100" dirty="0"/>
              <a:t>Elastic Load Balancing</a:t>
            </a:r>
          </a:p>
          <a:p>
            <a:pPr marL="171450" indent="-171450">
              <a:buFont typeface="Arial" panose="020B0604020202020204" pitchFamily="34" charset="0"/>
              <a:buChar char="•"/>
            </a:pPr>
            <a:r>
              <a:rPr lang="en-GB" sz="1100" dirty="0"/>
              <a:t>Amazon RDS</a:t>
            </a:r>
          </a:p>
          <a:p>
            <a:pPr marL="171450" indent="-171450">
              <a:buFont typeface="Arial" panose="020B0604020202020204" pitchFamily="34" charset="0"/>
              <a:buChar char="•"/>
            </a:pPr>
            <a:r>
              <a:rPr lang="en-GB" sz="1100" dirty="0"/>
              <a:t>Amazon </a:t>
            </a:r>
            <a:r>
              <a:rPr lang="en-GB" sz="1100" dirty="0" err="1"/>
              <a:t>ElastiCache</a:t>
            </a:r>
            <a:endParaRPr lang="en-GB" sz="1100" dirty="0"/>
          </a:p>
          <a:p>
            <a:pPr marL="171450" indent="-171450">
              <a:buFont typeface="Arial" panose="020B0604020202020204" pitchFamily="34" charset="0"/>
              <a:buChar char="•"/>
            </a:pPr>
            <a:r>
              <a:rPr lang="en-GB" sz="1100" dirty="0"/>
              <a:t>Amazon Redshift</a:t>
            </a:r>
          </a:p>
          <a:p>
            <a:pPr marL="171450" indent="-171450">
              <a:buFont typeface="Arial" panose="020B0604020202020204" pitchFamily="34" charset="0"/>
              <a:buChar char="•"/>
            </a:pPr>
            <a:r>
              <a:rPr lang="en-GB" sz="1100" dirty="0"/>
              <a:t>NAT gateways</a:t>
            </a:r>
          </a:p>
          <a:p>
            <a:pPr marL="171450" indent="-171450">
              <a:buFont typeface="Arial" panose="020B0604020202020204" pitchFamily="34" charset="0"/>
              <a:buChar char="•"/>
            </a:pPr>
            <a:r>
              <a:rPr lang="en-GB" sz="1100" dirty="0"/>
              <a:t>Transit gateways</a:t>
            </a:r>
          </a:p>
        </p:txBody>
      </p:sp>
      <p:sp>
        <p:nvSpPr>
          <p:cNvPr id="7" name="TextBox 6">
            <a:extLst>
              <a:ext uri="{FF2B5EF4-FFF2-40B4-BE49-F238E27FC236}">
                <a16:creationId xmlns:a16="http://schemas.microsoft.com/office/drawing/2014/main" id="{8CD74C40-F8E7-4543-AF18-4474BD1F497A}"/>
              </a:ext>
            </a:extLst>
          </p:cNvPr>
          <p:cNvSpPr txBox="1"/>
          <p:nvPr/>
        </p:nvSpPr>
        <p:spPr>
          <a:xfrm>
            <a:off x="7539687" y="2316707"/>
            <a:ext cx="4488540" cy="1938992"/>
          </a:xfrm>
          <a:prstGeom prst="rect">
            <a:avLst/>
          </a:prstGeom>
          <a:noFill/>
        </p:spPr>
        <p:txBody>
          <a:bodyPr wrap="square">
            <a:spAutoFit/>
          </a:bodyPr>
          <a:lstStyle/>
          <a:p>
            <a:r>
              <a:rPr lang="en-GB" sz="1000" dirty="0"/>
              <a:t>The path that egress traffic takes to the destination. </a:t>
            </a:r>
          </a:p>
          <a:p>
            <a:r>
              <a:rPr lang="en-GB" sz="1000" dirty="0"/>
              <a:t>To determine whether the traffic is egress traffic, check the flow-direction field. </a:t>
            </a:r>
          </a:p>
          <a:p>
            <a:r>
              <a:rPr lang="en-GB" sz="1000" dirty="0"/>
              <a:t>The possible values are as follows. </a:t>
            </a:r>
          </a:p>
          <a:p>
            <a:r>
              <a:rPr lang="en-GB" sz="1000" dirty="0"/>
              <a:t>If none of the values apply, the field is set to -.</a:t>
            </a:r>
          </a:p>
          <a:p>
            <a:r>
              <a:rPr lang="en-GB" sz="1000" dirty="0"/>
              <a:t>1 — Through another resource in the same VPC</a:t>
            </a:r>
          </a:p>
          <a:p>
            <a:r>
              <a:rPr lang="en-GB" sz="1000" dirty="0"/>
              <a:t>2 — Through an internet gateway or a gateway VPC endpoint</a:t>
            </a:r>
          </a:p>
          <a:p>
            <a:r>
              <a:rPr lang="en-GB" sz="1000" dirty="0"/>
              <a:t>3 — Through a virtual private gateway</a:t>
            </a:r>
          </a:p>
          <a:p>
            <a:r>
              <a:rPr lang="en-GB" sz="1000" dirty="0"/>
              <a:t>4 — Through an intra-region VPC peering connection</a:t>
            </a:r>
          </a:p>
          <a:p>
            <a:r>
              <a:rPr lang="en-GB" sz="1000" dirty="0"/>
              <a:t>5 — Through an inter-region VPC peering connection</a:t>
            </a:r>
          </a:p>
          <a:p>
            <a:r>
              <a:rPr lang="en-GB" sz="1000" dirty="0"/>
              <a:t>6 — Through a local gateway</a:t>
            </a:r>
          </a:p>
          <a:p>
            <a:r>
              <a:rPr lang="en-GB" sz="1000" dirty="0"/>
              <a:t>7 — Through a gateway VPC endpoint (Nitro-based instances only)</a:t>
            </a:r>
          </a:p>
          <a:p>
            <a:r>
              <a:rPr lang="en-GB" sz="1000" dirty="0"/>
              <a:t>8 — Through an internet gateway (Nitro-based instances only)</a:t>
            </a:r>
          </a:p>
        </p:txBody>
      </p:sp>
      <p:cxnSp>
        <p:nvCxnSpPr>
          <p:cNvPr id="9" name="Straight Arrow Connector 8">
            <a:extLst>
              <a:ext uri="{FF2B5EF4-FFF2-40B4-BE49-F238E27FC236}">
                <a16:creationId xmlns:a16="http://schemas.microsoft.com/office/drawing/2014/main" id="{9509C66C-28CF-430B-99EC-20619F357151}"/>
              </a:ext>
            </a:extLst>
          </p:cNvPr>
          <p:cNvCxnSpPr/>
          <p:nvPr/>
        </p:nvCxnSpPr>
        <p:spPr>
          <a:xfrm flipV="1">
            <a:off x="5268036" y="1119116"/>
            <a:ext cx="3159457" cy="230988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0E46F671-74B3-46C8-9243-F769E819D4F3}"/>
              </a:ext>
            </a:extLst>
          </p:cNvPr>
          <p:cNvSpPr txBox="1"/>
          <p:nvPr/>
        </p:nvSpPr>
        <p:spPr>
          <a:xfrm>
            <a:off x="149412" y="5862918"/>
            <a:ext cx="3721596" cy="923330"/>
          </a:xfrm>
          <a:prstGeom prst="rect">
            <a:avLst/>
          </a:prstGeom>
          <a:noFill/>
        </p:spPr>
        <p:txBody>
          <a:bodyPr wrap="none" rtlCol="0">
            <a:spAutoFit/>
          </a:bodyPr>
          <a:lstStyle/>
          <a:p>
            <a:r>
              <a:rPr lang="en-IE" dirty="0"/>
              <a:t>Question </a:t>
            </a:r>
          </a:p>
          <a:p>
            <a:r>
              <a:rPr lang="en-IE" dirty="0"/>
              <a:t>Is </a:t>
            </a:r>
            <a:r>
              <a:rPr lang="en-IE" dirty="0" err="1"/>
              <a:t>eni</a:t>
            </a:r>
            <a:r>
              <a:rPr lang="en-IE" dirty="0"/>
              <a:t> id unique and how unique ???   </a:t>
            </a:r>
          </a:p>
          <a:p>
            <a:r>
              <a:rPr lang="en-IE" dirty="0"/>
              <a:t>S3 need to delete old data </a:t>
            </a:r>
          </a:p>
        </p:txBody>
      </p:sp>
    </p:spTree>
    <p:extLst>
      <p:ext uri="{BB962C8B-B14F-4D97-AF65-F5344CB8AC3E}">
        <p14:creationId xmlns:p14="http://schemas.microsoft.com/office/powerpoint/2010/main" val="3870317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63DE02-5367-4E5C-BEB6-DA4D1F52552F}"/>
              </a:ext>
            </a:extLst>
          </p:cNvPr>
          <p:cNvSpPr txBox="1"/>
          <p:nvPr/>
        </p:nvSpPr>
        <p:spPr>
          <a:xfrm>
            <a:off x="83397" y="0"/>
            <a:ext cx="2221601" cy="6986528"/>
          </a:xfrm>
          <a:prstGeom prst="rect">
            <a:avLst/>
          </a:prstGeom>
          <a:noFill/>
        </p:spPr>
        <p:txBody>
          <a:bodyPr wrap="square">
            <a:spAutoFit/>
          </a:bodyPr>
          <a:lstStyle/>
          <a:p>
            <a:r>
              <a:rPr lang="en-IE" sz="1400" dirty="0"/>
              <a:t>Gigaflow Fields v2 	</a:t>
            </a:r>
          </a:p>
          <a:p>
            <a:r>
              <a:rPr lang="en-IE" sz="1400" b="1" dirty="0" err="1">
                <a:solidFill>
                  <a:schemeClr val="accent2"/>
                </a:solidFill>
              </a:rPr>
              <a:t>FirstSeen</a:t>
            </a:r>
            <a:r>
              <a:rPr lang="en-IE" sz="1400" b="1" dirty="0">
                <a:solidFill>
                  <a:schemeClr val="accent2"/>
                </a:solidFill>
              </a:rPr>
              <a:t>	</a:t>
            </a:r>
          </a:p>
          <a:p>
            <a:r>
              <a:rPr lang="en-IE" sz="1400" b="1" dirty="0">
                <a:solidFill>
                  <a:schemeClr val="accent2"/>
                </a:solidFill>
              </a:rPr>
              <a:t>Duration</a:t>
            </a:r>
            <a:r>
              <a:rPr lang="en-IE" sz="1400" dirty="0"/>
              <a:t>	</a:t>
            </a:r>
          </a:p>
          <a:p>
            <a:r>
              <a:rPr lang="en-IE" sz="1400" b="1" dirty="0">
                <a:solidFill>
                  <a:srgbClr val="C00000"/>
                </a:solidFill>
              </a:rPr>
              <a:t>Infrastructure Device</a:t>
            </a:r>
            <a:r>
              <a:rPr lang="en-IE" sz="1400" dirty="0">
                <a:solidFill>
                  <a:srgbClr val="C00000"/>
                </a:solidFill>
              </a:rPr>
              <a:t>	</a:t>
            </a:r>
          </a:p>
          <a:p>
            <a:r>
              <a:rPr lang="en-IE" sz="1400" dirty="0"/>
              <a:t>Site Source	</a:t>
            </a:r>
          </a:p>
          <a:p>
            <a:r>
              <a:rPr lang="en-IE" sz="1400" dirty="0"/>
              <a:t>Site </a:t>
            </a:r>
            <a:r>
              <a:rPr lang="en-IE" sz="1400" dirty="0" err="1"/>
              <a:t>Dest</a:t>
            </a:r>
            <a:r>
              <a:rPr lang="en-IE" sz="1400" dirty="0"/>
              <a:t>	</a:t>
            </a:r>
          </a:p>
          <a:p>
            <a:r>
              <a:rPr lang="en-IE" sz="1400" dirty="0"/>
              <a:t>Direction	</a:t>
            </a:r>
          </a:p>
          <a:p>
            <a:r>
              <a:rPr lang="en-IE" sz="1400" dirty="0" err="1"/>
              <a:t>UserID</a:t>
            </a:r>
            <a:r>
              <a:rPr lang="en-IE" sz="1400" dirty="0"/>
              <a:t>	</a:t>
            </a:r>
          </a:p>
          <a:p>
            <a:r>
              <a:rPr lang="en-IE" sz="1400" dirty="0"/>
              <a:t>User Domain	</a:t>
            </a:r>
          </a:p>
          <a:p>
            <a:r>
              <a:rPr lang="en-IE" sz="1400" b="1" dirty="0" err="1">
                <a:solidFill>
                  <a:schemeClr val="accent2"/>
                </a:solidFill>
              </a:rPr>
              <a:t>Src</a:t>
            </a:r>
            <a:r>
              <a:rPr lang="en-IE" sz="1400" b="1" dirty="0">
                <a:solidFill>
                  <a:schemeClr val="accent2"/>
                </a:solidFill>
              </a:rPr>
              <a:t> IP	</a:t>
            </a:r>
          </a:p>
          <a:p>
            <a:r>
              <a:rPr lang="en-IE" sz="1400" b="1" dirty="0" err="1">
                <a:solidFill>
                  <a:schemeClr val="accent2"/>
                </a:solidFill>
              </a:rPr>
              <a:t>Dst</a:t>
            </a:r>
            <a:r>
              <a:rPr lang="en-IE" sz="1400" b="1" dirty="0">
                <a:solidFill>
                  <a:schemeClr val="accent2"/>
                </a:solidFill>
              </a:rPr>
              <a:t> IP	</a:t>
            </a:r>
          </a:p>
          <a:p>
            <a:r>
              <a:rPr lang="en-IE" sz="1400" b="1" dirty="0" err="1">
                <a:solidFill>
                  <a:schemeClr val="accent2"/>
                </a:solidFill>
              </a:rPr>
              <a:t>Src</a:t>
            </a:r>
            <a:r>
              <a:rPr lang="en-IE" sz="1400" b="1" dirty="0">
                <a:solidFill>
                  <a:schemeClr val="accent2"/>
                </a:solidFill>
              </a:rPr>
              <a:t> Port	</a:t>
            </a:r>
          </a:p>
          <a:p>
            <a:r>
              <a:rPr lang="en-IE" sz="1400" b="1" dirty="0" err="1">
                <a:solidFill>
                  <a:schemeClr val="accent2"/>
                </a:solidFill>
              </a:rPr>
              <a:t>Dst</a:t>
            </a:r>
            <a:r>
              <a:rPr lang="en-IE" sz="1400" b="1" dirty="0">
                <a:solidFill>
                  <a:schemeClr val="accent2"/>
                </a:solidFill>
              </a:rPr>
              <a:t> Port</a:t>
            </a:r>
            <a:r>
              <a:rPr lang="en-IE" sz="1400" dirty="0"/>
              <a:t>	</a:t>
            </a:r>
          </a:p>
          <a:p>
            <a:r>
              <a:rPr lang="en-IE" sz="1400" dirty="0"/>
              <a:t>Application	</a:t>
            </a:r>
          </a:p>
          <a:p>
            <a:r>
              <a:rPr lang="en-IE" sz="1400" dirty="0"/>
              <a:t>Posture	</a:t>
            </a:r>
          </a:p>
          <a:p>
            <a:r>
              <a:rPr lang="en-IE" sz="1400" dirty="0"/>
              <a:t>Next Hop Address	</a:t>
            </a:r>
          </a:p>
          <a:p>
            <a:r>
              <a:rPr lang="en-IE" sz="1400" dirty="0" err="1"/>
              <a:t>Src</a:t>
            </a:r>
            <a:r>
              <a:rPr lang="en-IE" sz="1400" dirty="0"/>
              <a:t> MAC	</a:t>
            </a:r>
          </a:p>
          <a:p>
            <a:r>
              <a:rPr lang="en-IE" sz="1400" dirty="0" err="1"/>
              <a:t>Dst</a:t>
            </a:r>
            <a:r>
              <a:rPr lang="en-IE" sz="1400" dirty="0"/>
              <a:t> MAC	</a:t>
            </a:r>
          </a:p>
          <a:p>
            <a:r>
              <a:rPr lang="en-IE" sz="1400" dirty="0"/>
              <a:t>In Interface	</a:t>
            </a:r>
          </a:p>
          <a:p>
            <a:r>
              <a:rPr lang="en-IE" sz="1400" dirty="0"/>
              <a:t>Out Interface	</a:t>
            </a:r>
          </a:p>
          <a:p>
            <a:r>
              <a:rPr lang="en-IE" sz="1400" b="1" dirty="0">
                <a:solidFill>
                  <a:schemeClr val="accent2"/>
                </a:solidFill>
              </a:rPr>
              <a:t>Packets	</a:t>
            </a:r>
          </a:p>
          <a:p>
            <a:r>
              <a:rPr lang="en-IE" sz="1400" b="1" dirty="0">
                <a:solidFill>
                  <a:schemeClr val="accent2"/>
                </a:solidFill>
              </a:rPr>
              <a:t>Bits</a:t>
            </a:r>
            <a:r>
              <a:rPr lang="en-IE" sz="1400" dirty="0"/>
              <a:t>	</a:t>
            </a:r>
          </a:p>
          <a:p>
            <a:r>
              <a:rPr lang="en-IE" sz="1400" dirty="0"/>
              <a:t>TCP Flags	</a:t>
            </a:r>
          </a:p>
          <a:p>
            <a:r>
              <a:rPr lang="en-IE" sz="1400" b="1" dirty="0">
                <a:solidFill>
                  <a:schemeClr val="accent2"/>
                </a:solidFill>
              </a:rPr>
              <a:t>Protocol</a:t>
            </a:r>
            <a:r>
              <a:rPr lang="en-IE" sz="1400" dirty="0"/>
              <a:t>	</a:t>
            </a:r>
          </a:p>
          <a:p>
            <a:r>
              <a:rPr lang="en-IE" sz="1400" dirty="0"/>
              <a:t>COS	</a:t>
            </a:r>
          </a:p>
          <a:p>
            <a:r>
              <a:rPr lang="en-IE" sz="1400" dirty="0" err="1"/>
              <a:t>Src</a:t>
            </a:r>
            <a:r>
              <a:rPr lang="en-IE" sz="1400" dirty="0"/>
              <a:t> As	</a:t>
            </a:r>
          </a:p>
          <a:p>
            <a:r>
              <a:rPr lang="en-IE" sz="1400" dirty="0" err="1"/>
              <a:t>Dst</a:t>
            </a:r>
            <a:r>
              <a:rPr lang="en-IE" sz="1400" dirty="0"/>
              <a:t> AS	</a:t>
            </a:r>
          </a:p>
          <a:p>
            <a:r>
              <a:rPr lang="en-IE" sz="1400" dirty="0"/>
              <a:t>First Packet Response	</a:t>
            </a:r>
          </a:p>
          <a:p>
            <a:r>
              <a:rPr lang="en-IE" sz="1400" dirty="0"/>
              <a:t>URL	</a:t>
            </a:r>
          </a:p>
          <a:p>
            <a:r>
              <a:rPr lang="en-IE" sz="1400" dirty="0"/>
              <a:t>Ext Code	</a:t>
            </a:r>
          </a:p>
          <a:p>
            <a:r>
              <a:rPr lang="en-IE" sz="1400" dirty="0">
                <a:solidFill>
                  <a:schemeClr val="accent2"/>
                </a:solidFill>
              </a:rPr>
              <a:t>Event Code</a:t>
            </a:r>
            <a:r>
              <a:rPr lang="en-IE" sz="1400" dirty="0"/>
              <a:t>	</a:t>
            </a:r>
          </a:p>
          <a:p>
            <a:r>
              <a:rPr lang="en-IE" sz="1400" dirty="0"/>
              <a:t>Meta Data</a:t>
            </a:r>
          </a:p>
        </p:txBody>
      </p:sp>
      <p:sp>
        <p:nvSpPr>
          <p:cNvPr id="6" name="TextBox 5">
            <a:extLst>
              <a:ext uri="{FF2B5EF4-FFF2-40B4-BE49-F238E27FC236}">
                <a16:creationId xmlns:a16="http://schemas.microsoft.com/office/drawing/2014/main" id="{9306178B-E8DC-49DF-8023-CA7C5DC22145}"/>
              </a:ext>
            </a:extLst>
          </p:cNvPr>
          <p:cNvSpPr txBox="1"/>
          <p:nvPr/>
        </p:nvSpPr>
        <p:spPr>
          <a:xfrm>
            <a:off x="5695062" y="-8212"/>
            <a:ext cx="2221601" cy="6986528"/>
          </a:xfrm>
          <a:prstGeom prst="rect">
            <a:avLst/>
          </a:prstGeom>
          <a:noFill/>
        </p:spPr>
        <p:txBody>
          <a:bodyPr wrap="square">
            <a:spAutoFit/>
          </a:bodyPr>
          <a:lstStyle/>
          <a:p>
            <a:r>
              <a:rPr lang="en-IE" sz="1400" dirty="0"/>
              <a:t>Gigaflow Fields V2-5	</a:t>
            </a:r>
          </a:p>
          <a:p>
            <a:r>
              <a:rPr lang="en-IE" sz="1400" b="1" dirty="0" err="1">
                <a:solidFill>
                  <a:schemeClr val="accent2"/>
                </a:solidFill>
              </a:rPr>
              <a:t>FirstSeen</a:t>
            </a:r>
            <a:r>
              <a:rPr lang="en-IE" sz="1400" b="1" dirty="0">
                <a:solidFill>
                  <a:schemeClr val="accent2"/>
                </a:solidFill>
              </a:rPr>
              <a:t>	</a:t>
            </a:r>
          </a:p>
          <a:p>
            <a:r>
              <a:rPr lang="en-IE" sz="1400" b="1" dirty="0">
                <a:solidFill>
                  <a:schemeClr val="accent2"/>
                </a:solidFill>
              </a:rPr>
              <a:t>Duration</a:t>
            </a:r>
            <a:r>
              <a:rPr lang="en-IE" sz="1400" dirty="0"/>
              <a:t>	</a:t>
            </a:r>
          </a:p>
          <a:p>
            <a:r>
              <a:rPr lang="en-IE" sz="1400" dirty="0"/>
              <a:t>Infrastructure Device	</a:t>
            </a:r>
          </a:p>
          <a:p>
            <a:r>
              <a:rPr lang="en-IE" sz="1400" dirty="0"/>
              <a:t>Site Source	</a:t>
            </a:r>
          </a:p>
          <a:p>
            <a:r>
              <a:rPr lang="en-IE" sz="1400" dirty="0"/>
              <a:t>Site </a:t>
            </a:r>
            <a:r>
              <a:rPr lang="en-IE" sz="1400" dirty="0" err="1"/>
              <a:t>Dest</a:t>
            </a:r>
            <a:r>
              <a:rPr lang="en-IE" sz="1400" dirty="0"/>
              <a:t>	</a:t>
            </a:r>
          </a:p>
          <a:p>
            <a:r>
              <a:rPr lang="en-IE" sz="1400" dirty="0"/>
              <a:t>Direction	</a:t>
            </a:r>
          </a:p>
          <a:p>
            <a:r>
              <a:rPr lang="en-IE" sz="1400" dirty="0" err="1"/>
              <a:t>UserID</a:t>
            </a:r>
            <a:r>
              <a:rPr lang="en-IE" sz="1400" dirty="0"/>
              <a:t>	</a:t>
            </a:r>
          </a:p>
          <a:p>
            <a:r>
              <a:rPr lang="en-IE" sz="1400" dirty="0"/>
              <a:t>User Domain	</a:t>
            </a:r>
          </a:p>
          <a:p>
            <a:r>
              <a:rPr lang="en-IE" sz="1400" b="1" dirty="0" err="1">
                <a:solidFill>
                  <a:schemeClr val="accent2"/>
                </a:solidFill>
              </a:rPr>
              <a:t>Src</a:t>
            </a:r>
            <a:r>
              <a:rPr lang="en-IE" sz="1400" b="1" dirty="0">
                <a:solidFill>
                  <a:schemeClr val="accent2"/>
                </a:solidFill>
              </a:rPr>
              <a:t> IP	</a:t>
            </a:r>
          </a:p>
          <a:p>
            <a:r>
              <a:rPr lang="en-IE" sz="1400" b="1" dirty="0" err="1">
                <a:solidFill>
                  <a:schemeClr val="accent2"/>
                </a:solidFill>
              </a:rPr>
              <a:t>Dst</a:t>
            </a:r>
            <a:r>
              <a:rPr lang="en-IE" sz="1400" b="1" dirty="0">
                <a:solidFill>
                  <a:schemeClr val="accent2"/>
                </a:solidFill>
              </a:rPr>
              <a:t> IP	</a:t>
            </a:r>
          </a:p>
          <a:p>
            <a:r>
              <a:rPr lang="en-IE" sz="1400" b="1" dirty="0" err="1">
                <a:solidFill>
                  <a:schemeClr val="accent2"/>
                </a:solidFill>
              </a:rPr>
              <a:t>Src</a:t>
            </a:r>
            <a:r>
              <a:rPr lang="en-IE" sz="1400" b="1" dirty="0">
                <a:solidFill>
                  <a:schemeClr val="accent2"/>
                </a:solidFill>
              </a:rPr>
              <a:t> Port	</a:t>
            </a:r>
          </a:p>
          <a:p>
            <a:r>
              <a:rPr lang="en-IE" sz="1400" b="1" dirty="0" err="1">
                <a:solidFill>
                  <a:schemeClr val="accent2"/>
                </a:solidFill>
              </a:rPr>
              <a:t>Dst</a:t>
            </a:r>
            <a:r>
              <a:rPr lang="en-IE" sz="1400" b="1" dirty="0">
                <a:solidFill>
                  <a:schemeClr val="accent2"/>
                </a:solidFill>
              </a:rPr>
              <a:t> Port</a:t>
            </a:r>
            <a:r>
              <a:rPr lang="en-IE" sz="1400" b="1" dirty="0"/>
              <a:t>	</a:t>
            </a:r>
          </a:p>
          <a:p>
            <a:r>
              <a:rPr lang="en-IE" sz="1400" dirty="0"/>
              <a:t>Application	</a:t>
            </a:r>
          </a:p>
          <a:p>
            <a:r>
              <a:rPr lang="en-IE" sz="1400" dirty="0"/>
              <a:t>Posture	</a:t>
            </a:r>
          </a:p>
          <a:p>
            <a:r>
              <a:rPr lang="en-IE" sz="1400" dirty="0"/>
              <a:t>Next Hop Address	</a:t>
            </a:r>
          </a:p>
          <a:p>
            <a:r>
              <a:rPr lang="en-IE" sz="1400" dirty="0" err="1"/>
              <a:t>Src</a:t>
            </a:r>
            <a:r>
              <a:rPr lang="en-IE" sz="1400" dirty="0"/>
              <a:t> MAC	</a:t>
            </a:r>
          </a:p>
          <a:p>
            <a:r>
              <a:rPr lang="en-IE" sz="1400" dirty="0" err="1"/>
              <a:t>Dst</a:t>
            </a:r>
            <a:r>
              <a:rPr lang="en-IE" sz="1400" dirty="0"/>
              <a:t> MAC	</a:t>
            </a:r>
          </a:p>
          <a:p>
            <a:r>
              <a:rPr lang="en-IE" sz="1400" dirty="0"/>
              <a:t>In Interface	</a:t>
            </a:r>
          </a:p>
          <a:p>
            <a:r>
              <a:rPr lang="en-IE" sz="1400" dirty="0"/>
              <a:t>Out Interface	</a:t>
            </a:r>
          </a:p>
          <a:p>
            <a:r>
              <a:rPr lang="en-IE" sz="1400" b="1" dirty="0">
                <a:solidFill>
                  <a:schemeClr val="accent2"/>
                </a:solidFill>
              </a:rPr>
              <a:t>Packets	</a:t>
            </a:r>
          </a:p>
          <a:p>
            <a:r>
              <a:rPr lang="en-IE" sz="1400" b="1" dirty="0">
                <a:solidFill>
                  <a:schemeClr val="accent2"/>
                </a:solidFill>
              </a:rPr>
              <a:t>Bits</a:t>
            </a:r>
            <a:r>
              <a:rPr lang="en-IE" sz="1400" dirty="0"/>
              <a:t>	</a:t>
            </a:r>
          </a:p>
          <a:p>
            <a:r>
              <a:rPr lang="en-IE" sz="1400" dirty="0"/>
              <a:t>TCP Flags	</a:t>
            </a:r>
          </a:p>
          <a:p>
            <a:r>
              <a:rPr lang="en-IE" sz="1400" b="1" dirty="0">
                <a:solidFill>
                  <a:schemeClr val="accent2"/>
                </a:solidFill>
              </a:rPr>
              <a:t>Protocol</a:t>
            </a:r>
            <a:r>
              <a:rPr lang="en-IE" sz="1400" dirty="0"/>
              <a:t>	</a:t>
            </a:r>
          </a:p>
          <a:p>
            <a:r>
              <a:rPr lang="en-IE" sz="1400" dirty="0"/>
              <a:t>COS	</a:t>
            </a:r>
          </a:p>
          <a:p>
            <a:r>
              <a:rPr lang="en-IE" sz="1400" dirty="0" err="1"/>
              <a:t>Src</a:t>
            </a:r>
            <a:r>
              <a:rPr lang="en-IE" sz="1400" dirty="0"/>
              <a:t> As	</a:t>
            </a:r>
          </a:p>
          <a:p>
            <a:r>
              <a:rPr lang="en-IE" sz="1400" dirty="0" err="1"/>
              <a:t>Dst</a:t>
            </a:r>
            <a:r>
              <a:rPr lang="en-IE" sz="1400" dirty="0"/>
              <a:t> AS	</a:t>
            </a:r>
          </a:p>
          <a:p>
            <a:r>
              <a:rPr lang="en-IE" sz="1400" dirty="0"/>
              <a:t>First Packet Response	</a:t>
            </a:r>
          </a:p>
          <a:p>
            <a:r>
              <a:rPr lang="en-IE" sz="1400" dirty="0"/>
              <a:t>URL	</a:t>
            </a:r>
          </a:p>
          <a:p>
            <a:r>
              <a:rPr lang="en-IE" sz="1400" dirty="0"/>
              <a:t>Ext Code	</a:t>
            </a:r>
          </a:p>
          <a:p>
            <a:r>
              <a:rPr lang="en-IE" sz="1400" b="1" dirty="0">
                <a:solidFill>
                  <a:schemeClr val="accent2"/>
                </a:solidFill>
              </a:rPr>
              <a:t>Event Code</a:t>
            </a:r>
            <a:r>
              <a:rPr lang="en-IE" sz="1400" dirty="0"/>
              <a:t>	</a:t>
            </a:r>
          </a:p>
          <a:p>
            <a:r>
              <a:rPr lang="en-IE" sz="1400" b="1" dirty="0">
                <a:solidFill>
                  <a:srgbClr val="7030A0"/>
                </a:solidFill>
              </a:rPr>
              <a:t>Meta Data</a:t>
            </a:r>
          </a:p>
        </p:txBody>
      </p:sp>
      <p:graphicFrame>
        <p:nvGraphicFramePr>
          <p:cNvPr id="7" name="Table 6">
            <a:extLst>
              <a:ext uri="{FF2B5EF4-FFF2-40B4-BE49-F238E27FC236}">
                <a16:creationId xmlns:a16="http://schemas.microsoft.com/office/drawing/2014/main" id="{98BD86ED-3A4E-4E6A-84B2-5D9E6595C8CD}"/>
              </a:ext>
            </a:extLst>
          </p:cNvPr>
          <p:cNvGraphicFramePr>
            <a:graphicFrameLocks noGrp="1"/>
          </p:cNvGraphicFramePr>
          <p:nvPr>
            <p:extLst>
              <p:ext uri="{D42A27DB-BD31-4B8C-83A1-F6EECF244321}">
                <p14:modId xmlns:p14="http://schemas.microsoft.com/office/powerpoint/2010/main" val="1131177323"/>
              </p:ext>
            </p:extLst>
          </p:nvPr>
        </p:nvGraphicFramePr>
        <p:xfrm>
          <a:off x="3170492" y="502632"/>
          <a:ext cx="1087183" cy="6381579"/>
        </p:xfrm>
        <a:graphic>
          <a:graphicData uri="http://schemas.openxmlformats.org/drawingml/2006/table">
            <a:tbl>
              <a:tblPr/>
              <a:tblGrid>
                <a:gridCol w="1087183">
                  <a:extLst>
                    <a:ext uri="{9D8B030D-6E8A-4147-A177-3AD203B41FA5}">
                      <a16:colId xmlns:a16="http://schemas.microsoft.com/office/drawing/2014/main" val="575472111"/>
                    </a:ext>
                  </a:extLst>
                </a:gridCol>
              </a:tblGrid>
              <a:tr h="353908">
                <a:tc>
                  <a:txBody>
                    <a:bodyPr/>
                    <a:lstStyle/>
                    <a:p>
                      <a:pPr algn="ctr" fontAlgn="t" latinLnBrk="0"/>
                      <a:r>
                        <a:rPr lang="en-IE" sz="1200" b="1" u="none" strike="noStrike" dirty="0">
                          <a:solidFill>
                            <a:schemeClr val="tx1">
                              <a:lumMod val="65000"/>
                              <a:lumOff val="35000"/>
                            </a:schemeClr>
                          </a:solidFill>
                          <a:effectLst>
                            <a:outerShdw blurRad="38100" dist="38100" dir="2700000" algn="tl">
                              <a:srgbClr val="000000">
                                <a:alpha val="43137"/>
                              </a:srgbClr>
                            </a:outerShdw>
                          </a:effectLst>
                          <a:latin typeface="inherit"/>
                        </a:rPr>
                        <a:t>Fields V2</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4150700845"/>
                  </a:ext>
                </a:extLst>
              </a:tr>
              <a:tr h="353908">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IE" sz="1200" b="0" u="none" strike="noStrike" dirty="0">
                          <a:effectLst/>
                          <a:highlight>
                            <a:srgbClr val="FFFF00"/>
                          </a:highlight>
                          <a:latin typeface="inherit"/>
                        </a:rPr>
                        <a:t>version</a:t>
                      </a:r>
                    </a:p>
                    <a:p>
                      <a:pPr fontAlgn="t" latinLnBrk="0"/>
                      <a:endParaRPr lang="en-IE" sz="1200" b="0" u="none" strike="noStrike" dirty="0">
                        <a:effectLst/>
                        <a:highlight>
                          <a:srgbClr val="FFFF00"/>
                        </a:highligh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678806838"/>
                  </a:ext>
                </a:extLst>
              </a:tr>
              <a:tr h="679274">
                <a:tc>
                  <a:txBody>
                    <a:bodyPr/>
                    <a:lstStyle/>
                    <a:p>
                      <a:pPr fontAlgn="t" latinLnBrk="0"/>
                      <a:r>
                        <a:rPr lang="en-IE" sz="1200" b="0" u="none" strike="noStrike" dirty="0">
                          <a:effectLst/>
                          <a:highlight>
                            <a:srgbClr val="FFFF00"/>
                          </a:highlight>
                          <a:latin typeface="inherit"/>
                        </a:rPr>
                        <a:t>account-id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815745357"/>
                  </a:ext>
                </a:extLst>
              </a:tr>
              <a:tr h="262062">
                <a:tc>
                  <a:txBody>
                    <a:bodyPr/>
                    <a:lstStyle/>
                    <a:p>
                      <a:pPr fontAlgn="t" latinLnBrk="0"/>
                      <a:r>
                        <a:rPr lang="en-IE" sz="1200" b="0" u="none" strike="noStrike" dirty="0">
                          <a:effectLst/>
                          <a:highlight>
                            <a:srgbClr val="FFFF00"/>
                          </a:highlight>
                          <a:latin typeface="inherit"/>
                        </a:rPr>
                        <a:t>interface-id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082690543"/>
                  </a:ext>
                </a:extLst>
              </a:tr>
              <a:tr h="613537">
                <a:tc>
                  <a:txBody>
                    <a:bodyPr/>
                    <a:lstStyle/>
                    <a:p>
                      <a:pPr fontAlgn="t" latinLnBrk="0"/>
                      <a:r>
                        <a:rPr lang="en-IE" sz="1200" b="1" u="none" strike="noStrike" dirty="0" err="1">
                          <a:solidFill>
                            <a:schemeClr val="accent6">
                              <a:lumMod val="75000"/>
                            </a:schemeClr>
                          </a:solidFill>
                          <a:effectLst/>
                          <a:latin typeface="inherit"/>
                        </a:rPr>
                        <a:t>srcaddr</a:t>
                      </a:r>
                      <a:endParaRPr lang="en-IE" sz="1200" b="1" u="none" strike="noStrike" dirty="0">
                        <a:solidFill>
                          <a:schemeClr val="accent6">
                            <a:lumMod val="75000"/>
                          </a:schemeClr>
                        </a:solidFill>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702788541"/>
                  </a:ext>
                </a:extLst>
              </a:tr>
              <a:tr h="613537">
                <a:tc>
                  <a:txBody>
                    <a:bodyPr/>
                    <a:lstStyle/>
                    <a:p>
                      <a:pPr fontAlgn="t" latinLnBrk="0"/>
                      <a:r>
                        <a:rPr lang="en-IE" sz="1200" b="1" u="none" strike="noStrike" dirty="0" err="1">
                          <a:solidFill>
                            <a:schemeClr val="accent6">
                              <a:lumMod val="75000"/>
                            </a:schemeClr>
                          </a:solidFill>
                          <a:effectLst/>
                          <a:latin typeface="inherit"/>
                        </a:rPr>
                        <a:t>dstaddr</a:t>
                      </a:r>
                      <a:endParaRPr lang="en-IE" sz="1200" b="1" u="none" strike="noStrike" dirty="0">
                        <a:solidFill>
                          <a:schemeClr val="accent6">
                            <a:lumMod val="75000"/>
                          </a:schemeClr>
                        </a:solidFill>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454045770"/>
                  </a:ext>
                </a:extLst>
              </a:tr>
              <a:tr h="262062">
                <a:tc>
                  <a:txBody>
                    <a:bodyPr/>
                    <a:lstStyle/>
                    <a:p>
                      <a:pPr fontAlgn="t" latinLnBrk="0"/>
                      <a:r>
                        <a:rPr lang="en-IE" sz="1200" b="1" u="none" strike="noStrike" dirty="0" err="1">
                          <a:solidFill>
                            <a:schemeClr val="accent6">
                              <a:lumMod val="75000"/>
                            </a:schemeClr>
                          </a:solidFill>
                          <a:effectLst/>
                          <a:latin typeface="inherit"/>
                        </a:rPr>
                        <a:t>srcport</a:t>
                      </a:r>
                      <a:endParaRPr lang="en-IE" sz="1200" b="1" u="none" strike="noStrike" dirty="0">
                        <a:solidFill>
                          <a:schemeClr val="accent6">
                            <a:lumMod val="75000"/>
                          </a:schemeClr>
                        </a:solidFill>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071442663"/>
                  </a:ext>
                </a:extLst>
              </a:tr>
              <a:tr h="262062">
                <a:tc>
                  <a:txBody>
                    <a:bodyPr/>
                    <a:lstStyle/>
                    <a:p>
                      <a:pPr fontAlgn="t" latinLnBrk="0"/>
                      <a:r>
                        <a:rPr lang="en-IE" sz="1200" b="1" u="none" strike="noStrike" dirty="0" err="1">
                          <a:solidFill>
                            <a:schemeClr val="accent6">
                              <a:lumMod val="75000"/>
                            </a:schemeClr>
                          </a:solidFill>
                          <a:effectLst/>
                          <a:latin typeface="inherit"/>
                        </a:rPr>
                        <a:t>dstport</a:t>
                      </a:r>
                      <a:endParaRPr lang="en-IE" sz="1200" b="1" u="none" strike="noStrike" dirty="0">
                        <a:solidFill>
                          <a:schemeClr val="accent6">
                            <a:lumMod val="75000"/>
                          </a:schemeClr>
                        </a:solidFill>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800487553"/>
                  </a:ext>
                </a:extLst>
              </a:tr>
              <a:tr h="350594">
                <a:tc>
                  <a:txBody>
                    <a:bodyPr/>
                    <a:lstStyle/>
                    <a:p>
                      <a:pPr fontAlgn="t" latinLnBrk="0"/>
                      <a:r>
                        <a:rPr lang="en-IE" sz="1200" b="1" u="none" strike="noStrike" dirty="0">
                          <a:solidFill>
                            <a:schemeClr val="accent6">
                              <a:lumMod val="75000"/>
                            </a:schemeClr>
                          </a:solidFill>
                          <a:effectLst/>
                          <a:latin typeface="inherit"/>
                        </a:rPr>
                        <a:t>protocol</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867347057"/>
                  </a:ext>
                </a:extLst>
              </a:tr>
              <a:tr h="262062">
                <a:tc>
                  <a:txBody>
                    <a:bodyPr/>
                    <a:lstStyle/>
                    <a:p>
                      <a:pPr fontAlgn="t" latinLnBrk="0"/>
                      <a:r>
                        <a:rPr lang="en-IE" sz="1200" b="1" u="none" strike="noStrike" dirty="0">
                          <a:solidFill>
                            <a:schemeClr val="accent6">
                              <a:lumMod val="75000"/>
                            </a:schemeClr>
                          </a:solidFill>
                          <a:effectLst/>
                          <a:latin typeface="inherit"/>
                        </a:rPr>
                        <a:t>packets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529920204"/>
                  </a:ext>
                </a:extLst>
              </a:tr>
              <a:tr h="262062">
                <a:tc>
                  <a:txBody>
                    <a:bodyPr/>
                    <a:lstStyle/>
                    <a:p>
                      <a:pPr fontAlgn="t" latinLnBrk="0"/>
                      <a:r>
                        <a:rPr lang="en-IE" sz="1200" b="1" u="none" strike="noStrike" dirty="0">
                          <a:solidFill>
                            <a:schemeClr val="accent6">
                              <a:lumMod val="75000"/>
                            </a:schemeClr>
                          </a:solidFill>
                          <a:effectLst/>
                          <a:latin typeface="inherit"/>
                        </a:rPr>
                        <a:t>bytes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468426790"/>
                  </a:ext>
                </a:extLst>
              </a:tr>
              <a:tr h="547801">
                <a:tc>
                  <a:txBody>
                    <a:bodyPr/>
                    <a:lstStyle/>
                    <a:p>
                      <a:pPr fontAlgn="t" latinLnBrk="0"/>
                      <a:r>
                        <a:rPr lang="en-IE" sz="1200" b="1" u="none" strike="noStrike" dirty="0">
                          <a:solidFill>
                            <a:schemeClr val="accent6">
                              <a:lumMod val="75000"/>
                            </a:schemeClr>
                          </a:solidFill>
                          <a:effectLst/>
                          <a:latin typeface="inherit"/>
                        </a:rPr>
                        <a:t>start</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372081313"/>
                  </a:ext>
                </a:extLst>
              </a:tr>
              <a:tr h="547801">
                <a:tc>
                  <a:txBody>
                    <a:bodyPr/>
                    <a:lstStyle/>
                    <a:p>
                      <a:pPr fontAlgn="t" latinLnBrk="0"/>
                      <a:r>
                        <a:rPr lang="en-IE" sz="1200" b="1" u="none" strike="noStrike" dirty="0">
                          <a:solidFill>
                            <a:schemeClr val="accent6">
                              <a:lumMod val="75000"/>
                            </a:schemeClr>
                          </a:solidFill>
                          <a:effectLst/>
                          <a:latin typeface="inherit"/>
                        </a:rPr>
                        <a:t>end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723495056"/>
                  </a:ext>
                </a:extLst>
              </a:tr>
              <a:tr h="613537">
                <a:tc>
                  <a:txBody>
                    <a:bodyPr/>
                    <a:lstStyle/>
                    <a:p>
                      <a:pPr fontAlgn="t" latinLnBrk="0"/>
                      <a:r>
                        <a:rPr lang="en-IE" sz="1200" b="1" u="none" strike="noStrike" dirty="0">
                          <a:solidFill>
                            <a:schemeClr val="accent6">
                              <a:lumMod val="75000"/>
                            </a:schemeClr>
                          </a:solidFill>
                          <a:effectLst/>
                          <a:latin typeface="inherit"/>
                        </a:rPr>
                        <a:t>action</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662564797"/>
                  </a:ext>
                </a:extLst>
              </a:tr>
              <a:tr h="371160">
                <a:tc>
                  <a:txBody>
                    <a:bodyPr/>
                    <a:lstStyle/>
                    <a:p>
                      <a:pPr fontAlgn="t" latinLnBrk="0"/>
                      <a:r>
                        <a:rPr lang="en-IE" sz="1200" b="0" u="none" strike="noStrike" dirty="0">
                          <a:effectLst/>
                          <a:highlight>
                            <a:srgbClr val="FFFF00"/>
                          </a:highlight>
                          <a:latin typeface="inherit"/>
                        </a:rPr>
                        <a:t>log-status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532387973"/>
                  </a:ext>
                </a:extLst>
              </a:tr>
            </a:tbl>
          </a:graphicData>
        </a:graphic>
      </p:graphicFrame>
      <p:graphicFrame>
        <p:nvGraphicFramePr>
          <p:cNvPr id="8" name="Table 7">
            <a:extLst>
              <a:ext uri="{FF2B5EF4-FFF2-40B4-BE49-F238E27FC236}">
                <a16:creationId xmlns:a16="http://schemas.microsoft.com/office/drawing/2014/main" id="{0DCC1545-4FB8-4C08-8EF6-7EC289E189F0}"/>
              </a:ext>
            </a:extLst>
          </p:cNvPr>
          <p:cNvGraphicFramePr>
            <a:graphicFrameLocks noGrp="1"/>
          </p:cNvGraphicFramePr>
          <p:nvPr>
            <p:extLst>
              <p:ext uri="{D42A27DB-BD31-4B8C-83A1-F6EECF244321}">
                <p14:modId xmlns:p14="http://schemas.microsoft.com/office/powerpoint/2010/main" val="1379431747"/>
              </p:ext>
            </p:extLst>
          </p:nvPr>
        </p:nvGraphicFramePr>
        <p:xfrm>
          <a:off x="9856447" y="425774"/>
          <a:ext cx="1211603" cy="6056668"/>
        </p:xfrm>
        <a:graphic>
          <a:graphicData uri="http://schemas.openxmlformats.org/drawingml/2006/table">
            <a:tbl>
              <a:tblPr/>
              <a:tblGrid>
                <a:gridCol w="1211603">
                  <a:extLst>
                    <a:ext uri="{9D8B030D-6E8A-4147-A177-3AD203B41FA5}">
                      <a16:colId xmlns:a16="http://schemas.microsoft.com/office/drawing/2014/main" val="3350357924"/>
                    </a:ext>
                  </a:extLst>
                </a:gridCol>
              </a:tblGrid>
              <a:tr h="255535">
                <a:tc>
                  <a:txBody>
                    <a:bodyPr/>
                    <a:lstStyle/>
                    <a:p>
                      <a:pPr fontAlgn="t" latinLnBrk="0"/>
                      <a:r>
                        <a:rPr lang="en-IE" sz="1200" b="0" u="none" strike="noStrike" dirty="0" err="1">
                          <a:solidFill>
                            <a:srgbClr val="7030A0"/>
                          </a:solidFill>
                          <a:effectLst/>
                          <a:latin typeface="inherit"/>
                        </a:rPr>
                        <a:t>vpc</a:t>
                      </a:r>
                      <a:r>
                        <a:rPr lang="en-IE" sz="1200" b="0" u="none" strike="noStrike" dirty="0">
                          <a:solidFill>
                            <a:srgbClr val="7030A0"/>
                          </a:solidFill>
                          <a:effectLst/>
                          <a:latin typeface="inherit"/>
                        </a:rPr>
                        <a:t>-id</a:t>
                      </a:r>
                    </a:p>
                  </a:txBody>
                  <a:tcPr marL="9122" marR="9122" marT="4561" marB="4561">
                    <a:lnL>
                      <a:noFill/>
                    </a:lnL>
                    <a:lnR w="4763" cap="flat" cmpd="sng" algn="ctr">
                      <a:solidFill>
                        <a:srgbClr val="D5DBDB"/>
                      </a:solidFill>
                      <a:prstDash val="solid"/>
                      <a:round/>
                      <a:headEnd type="none" w="med" len="med"/>
                      <a:tailEnd type="none" w="med" len="med"/>
                    </a:lnR>
                    <a:lnT>
                      <a:noFill/>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937540749"/>
                  </a:ext>
                </a:extLst>
              </a:tr>
              <a:tr h="255535">
                <a:tc>
                  <a:txBody>
                    <a:bodyPr/>
                    <a:lstStyle/>
                    <a:p>
                      <a:pPr fontAlgn="t" latinLnBrk="0"/>
                      <a:r>
                        <a:rPr lang="en-IE" sz="1200" b="0" u="none" strike="noStrike" dirty="0">
                          <a:solidFill>
                            <a:srgbClr val="7030A0"/>
                          </a:solidFill>
                          <a:effectLst/>
                          <a:latin typeface="inherit"/>
                        </a:rPr>
                        <a:t>subnet-id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804181426"/>
                  </a:ext>
                </a:extLst>
              </a:tr>
              <a:tr h="378696">
                <a:tc>
                  <a:txBody>
                    <a:bodyPr/>
                    <a:lstStyle/>
                    <a:p>
                      <a:pPr fontAlgn="t" latinLnBrk="0"/>
                      <a:r>
                        <a:rPr lang="en-IE" sz="1200" b="0" u="none" strike="noStrike" dirty="0">
                          <a:solidFill>
                            <a:srgbClr val="7030A0"/>
                          </a:solidFill>
                          <a:effectLst/>
                          <a:latin typeface="inherit"/>
                        </a:rPr>
                        <a:t>instance-id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698689587"/>
                  </a:ext>
                </a:extLst>
              </a:tr>
              <a:tr h="1056077">
                <a:tc>
                  <a:txBody>
                    <a:bodyPr/>
                    <a:lstStyle/>
                    <a:p>
                      <a:pPr fontAlgn="t" latinLnBrk="0"/>
                      <a:r>
                        <a:rPr lang="en-IE" sz="1200" b="1" u="none" strike="noStrike" dirty="0" err="1">
                          <a:effectLst/>
                          <a:latin typeface="inherit"/>
                        </a:rPr>
                        <a:t>tcp</a:t>
                      </a:r>
                      <a:r>
                        <a:rPr lang="en-IE" sz="1200" b="1" u="none" strike="noStrike" dirty="0">
                          <a:effectLst/>
                          <a:latin typeface="inherit"/>
                        </a:rPr>
                        <a:t>-flags</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771595859"/>
                  </a:ext>
                </a:extLst>
              </a:tr>
              <a:tr h="255535">
                <a:tc>
                  <a:txBody>
                    <a:bodyPr/>
                    <a:lstStyle/>
                    <a:p>
                      <a:pPr fontAlgn="t" latinLnBrk="0"/>
                      <a:r>
                        <a:rPr lang="en-IE" sz="1200" b="0" i="1" u="none" strike="noStrike" dirty="0">
                          <a:effectLst/>
                          <a:latin typeface="inherit"/>
                        </a:rPr>
                        <a:t>type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174397457"/>
                  </a:ext>
                </a:extLst>
              </a:tr>
              <a:tr h="535843">
                <a:tc>
                  <a:txBody>
                    <a:bodyPr/>
                    <a:lstStyle/>
                    <a:p>
                      <a:pPr fontAlgn="t" latinLnBrk="0"/>
                      <a:r>
                        <a:rPr lang="en-IE" sz="1200" b="1" u="none" strike="noStrike" dirty="0">
                          <a:effectLst/>
                          <a:latin typeface="inherit"/>
                        </a:rPr>
                        <a:t>pkt-srcaddr</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737395614"/>
                  </a:ext>
                </a:extLst>
              </a:tr>
              <a:tr h="535843">
                <a:tc>
                  <a:txBody>
                    <a:bodyPr/>
                    <a:lstStyle/>
                    <a:p>
                      <a:pPr fontAlgn="t" latinLnBrk="0"/>
                      <a:r>
                        <a:rPr lang="en-IE" sz="1200" b="1" u="none" strike="noStrike" dirty="0">
                          <a:effectLst/>
                          <a:latin typeface="inherit"/>
                        </a:rPr>
                        <a:t>pkt-dstaddr</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651899625"/>
                  </a:ext>
                </a:extLst>
              </a:tr>
              <a:tr h="255535">
                <a:tc>
                  <a:txBody>
                    <a:bodyPr/>
                    <a:lstStyle/>
                    <a:p>
                      <a:pPr fontAlgn="t" latinLnBrk="0"/>
                      <a:r>
                        <a:rPr lang="en-IE" sz="1200" b="0" u="none" strike="noStrike" dirty="0">
                          <a:solidFill>
                            <a:srgbClr val="7030A0"/>
                          </a:solidFill>
                          <a:effectLst/>
                          <a:latin typeface="inherit"/>
                        </a:rPr>
                        <a:t>region</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212702596"/>
                  </a:ext>
                </a:extLst>
              </a:tr>
              <a:tr h="324666">
                <a:tc>
                  <a:txBody>
                    <a:bodyPr/>
                    <a:lstStyle/>
                    <a:p>
                      <a:pPr fontAlgn="t" latinLnBrk="0"/>
                      <a:r>
                        <a:rPr lang="en-IE" sz="1200" b="0" u="none" strike="noStrike" dirty="0" err="1">
                          <a:solidFill>
                            <a:srgbClr val="7030A0"/>
                          </a:solidFill>
                          <a:effectLst/>
                          <a:latin typeface="inherit"/>
                        </a:rPr>
                        <a:t>az</a:t>
                      </a:r>
                      <a:r>
                        <a:rPr lang="en-IE" sz="1200" b="0" u="none" strike="noStrike" dirty="0">
                          <a:solidFill>
                            <a:srgbClr val="7030A0"/>
                          </a:solidFill>
                          <a:effectLst/>
                          <a:latin typeface="inherit"/>
                        </a:rPr>
                        <a:t>-id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441469973"/>
                  </a:ext>
                </a:extLst>
              </a:tr>
              <a:tr h="378696">
                <a:tc>
                  <a:txBody>
                    <a:bodyPr/>
                    <a:lstStyle/>
                    <a:p>
                      <a:pPr fontAlgn="t" latinLnBrk="0"/>
                      <a:r>
                        <a:rPr lang="en-IE" sz="1200" b="0" dirty="0">
                          <a:solidFill>
                            <a:srgbClr val="7030A0"/>
                          </a:solidFill>
                          <a:effectLst/>
                        </a:rPr>
                        <a:t>sublocation-type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462496665"/>
                  </a:ext>
                </a:extLst>
              </a:tr>
              <a:tr h="324666">
                <a:tc>
                  <a:txBody>
                    <a:bodyPr/>
                    <a:lstStyle/>
                    <a:p>
                      <a:pPr fontAlgn="t" latinLnBrk="0"/>
                      <a:r>
                        <a:rPr lang="en-IE" sz="1200" b="0" u="none" strike="noStrike" dirty="0">
                          <a:solidFill>
                            <a:srgbClr val="7030A0"/>
                          </a:solidFill>
                          <a:effectLst/>
                          <a:latin typeface="inherit"/>
                        </a:rPr>
                        <a:t>sublocation-id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788356548"/>
                  </a:ext>
                </a:extLst>
              </a:tr>
              <a:tr h="483048">
                <a:tc>
                  <a:txBody>
                    <a:bodyPr/>
                    <a:lstStyle/>
                    <a:p>
                      <a:pPr fontAlgn="t" latinLnBrk="0"/>
                      <a:r>
                        <a:rPr lang="en-IE" sz="1200" b="0" u="none" strike="noStrike">
                          <a:solidFill>
                            <a:srgbClr val="7030A0"/>
                          </a:solidFill>
                          <a:effectLst/>
                          <a:latin typeface="inherit"/>
                        </a:rPr>
                        <a:t>pkt-src-aws-service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4024920288"/>
                  </a:ext>
                </a:extLst>
              </a:tr>
              <a:tr h="324666">
                <a:tc>
                  <a:txBody>
                    <a:bodyPr/>
                    <a:lstStyle/>
                    <a:p>
                      <a:pPr fontAlgn="t" latinLnBrk="0"/>
                      <a:r>
                        <a:rPr lang="en-IE" sz="1200" b="0" u="none" strike="noStrike" dirty="0" err="1">
                          <a:solidFill>
                            <a:srgbClr val="7030A0"/>
                          </a:solidFill>
                          <a:effectLst/>
                          <a:latin typeface="inherit"/>
                        </a:rPr>
                        <a:t>pkt</a:t>
                      </a:r>
                      <a:r>
                        <a:rPr lang="en-IE" sz="1200" b="0" u="none" strike="noStrike" dirty="0">
                          <a:solidFill>
                            <a:srgbClr val="7030A0"/>
                          </a:solidFill>
                          <a:effectLst/>
                          <a:latin typeface="inherit"/>
                        </a:rPr>
                        <a:t>-</a:t>
                      </a:r>
                      <a:r>
                        <a:rPr lang="en-IE" sz="1200" b="0" u="none" strike="noStrike" dirty="0" err="1">
                          <a:solidFill>
                            <a:srgbClr val="7030A0"/>
                          </a:solidFill>
                          <a:effectLst/>
                          <a:latin typeface="inherit"/>
                        </a:rPr>
                        <a:t>dst</a:t>
                      </a:r>
                      <a:r>
                        <a:rPr lang="en-IE" sz="1200" b="0" u="none" strike="noStrike" dirty="0">
                          <a:solidFill>
                            <a:srgbClr val="7030A0"/>
                          </a:solidFill>
                          <a:effectLst/>
                          <a:latin typeface="inherit"/>
                        </a:rPr>
                        <a:t>-</a:t>
                      </a:r>
                      <a:r>
                        <a:rPr lang="en-IE" sz="1200" b="0" u="none" strike="noStrike" dirty="0" err="1">
                          <a:solidFill>
                            <a:srgbClr val="7030A0"/>
                          </a:solidFill>
                          <a:effectLst/>
                          <a:latin typeface="inherit"/>
                        </a:rPr>
                        <a:t>aws</a:t>
                      </a:r>
                      <a:r>
                        <a:rPr lang="en-IE" sz="1200" b="0" u="none" strike="noStrike" dirty="0">
                          <a:solidFill>
                            <a:srgbClr val="7030A0"/>
                          </a:solidFill>
                          <a:effectLst/>
                          <a:latin typeface="inherit"/>
                        </a:rPr>
                        <a:t>-service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388688837"/>
                  </a:ext>
                </a:extLst>
              </a:tr>
              <a:tr h="255535">
                <a:tc>
                  <a:txBody>
                    <a:bodyPr/>
                    <a:lstStyle/>
                    <a:p>
                      <a:pPr fontAlgn="t" latinLnBrk="0"/>
                      <a:r>
                        <a:rPr lang="en-IE" sz="1200" b="1" u="none" strike="noStrike" dirty="0">
                          <a:effectLst/>
                          <a:latin typeface="inherit"/>
                        </a:rPr>
                        <a:t>flow-direction</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312604293"/>
                  </a:ext>
                </a:extLst>
              </a:tr>
              <a:tr h="386576">
                <a:tc>
                  <a:txBody>
                    <a:bodyPr/>
                    <a:lstStyle/>
                    <a:p>
                      <a:pPr fontAlgn="t" latinLnBrk="0"/>
                      <a:r>
                        <a:rPr lang="en-IE" sz="1200" b="1" u="none" strike="noStrike" dirty="0">
                          <a:effectLst/>
                          <a:latin typeface="inherit"/>
                        </a:rPr>
                        <a:t>traffic-path</a:t>
                      </a:r>
                    </a:p>
                    <a:p>
                      <a:pPr fontAlgn="t" latinLnBrk="0"/>
                      <a:endParaRPr lang="en-IE" sz="1200" b="1" u="none" strike="noStrike" dirty="0">
                        <a:effectLst/>
                        <a:latin typeface="inherit"/>
                      </a:endParaRP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097427288"/>
                  </a:ext>
                </a:extLst>
              </a:tr>
            </a:tbl>
          </a:graphicData>
        </a:graphic>
      </p:graphicFrame>
      <p:cxnSp>
        <p:nvCxnSpPr>
          <p:cNvPr id="11" name="Straight Arrow Connector 10">
            <a:extLst>
              <a:ext uri="{FF2B5EF4-FFF2-40B4-BE49-F238E27FC236}">
                <a16:creationId xmlns:a16="http://schemas.microsoft.com/office/drawing/2014/main" id="{E58184C1-0F90-49B3-8030-C7138ECAC0B4}"/>
              </a:ext>
            </a:extLst>
          </p:cNvPr>
          <p:cNvCxnSpPr/>
          <p:nvPr/>
        </p:nvCxnSpPr>
        <p:spPr>
          <a:xfrm>
            <a:off x="6534150" y="1447800"/>
            <a:ext cx="3182896" cy="442912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Left Brace 11">
            <a:extLst>
              <a:ext uri="{FF2B5EF4-FFF2-40B4-BE49-F238E27FC236}">
                <a16:creationId xmlns:a16="http://schemas.microsoft.com/office/drawing/2014/main" id="{555FA449-F1BB-4EB3-8837-7446262E05D5}"/>
              </a:ext>
            </a:extLst>
          </p:cNvPr>
          <p:cNvSpPr/>
          <p:nvPr/>
        </p:nvSpPr>
        <p:spPr>
          <a:xfrm>
            <a:off x="9124950" y="2657475"/>
            <a:ext cx="592096" cy="6477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cxnSp>
        <p:nvCxnSpPr>
          <p:cNvPr id="13" name="Straight Arrow Connector 12">
            <a:extLst>
              <a:ext uri="{FF2B5EF4-FFF2-40B4-BE49-F238E27FC236}">
                <a16:creationId xmlns:a16="http://schemas.microsoft.com/office/drawing/2014/main" id="{884C1066-812C-4615-91EC-0085A15D94CE}"/>
              </a:ext>
            </a:extLst>
          </p:cNvPr>
          <p:cNvCxnSpPr>
            <a:cxnSpLocks/>
            <a:stCxn id="12" idx="1"/>
          </p:cNvCxnSpPr>
          <p:nvPr/>
        </p:nvCxnSpPr>
        <p:spPr>
          <a:xfrm flipH="1">
            <a:off x="7124700" y="2981325"/>
            <a:ext cx="2000250" cy="32385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335B7F7-76F4-4A9E-B968-8C558303C557}"/>
              </a:ext>
            </a:extLst>
          </p:cNvPr>
          <p:cNvCxnSpPr>
            <a:cxnSpLocks/>
          </p:cNvCxnSpPr>
          <p:nvPr/>
        </p:nvCxnSpPr>
        <p:spPr>
          <a:xfrm flipV="1">
            <a:off x="6534150" y="6124353"/>
            <a:ext cx="3182896" cy="23834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6234668E-884F-48F2-989D-CAF7A1BC6BCD}"/>
              </a:ext>
            </a:extLst>
          </p:cNvPr>
          <p:cNvCxnSpPr>
            <a:cxnSpLocks/>
          </p:cNvCxnSpPr>
          <p:nvPr/>
        </p:nvCxnSpPr>
        <p:spPr>
          <a:xfrm flipH="1">
            <a:off x="1764783" y="2019300"/>
            <a:ext cx="1359417" cy="210026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Left Brace 24">
            <a:extLst>
              <a:ext uri="{FF2B5EF4-FFF2-40B4-BE49-F238E27FC236}">
                <a16:creationId xmlns:a16="http://schemas.microsoft.com/office/drawing/2014/main" id="{4FE3D06F-83DC-4EC5-A20F-FB16AEA806C3}"/>
              </a:ext>
            </a:extLst>
          </p:cNvPr>
          <p:cNvSpPr/>
          <p:nvPr/>
        </p:nvSpPr>
        <p:spPr>
          <a:xfrm rot="10800000">
            <a:off x="1109334" y="3914775"/>
            <a:ext cx="592096" cy="40957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cxnSp>
        <p:nvCxnSpPr>
          <p:cNvPr id="27" name="Straight Arrow Connector 26">
            <a:extLst>
              <a:ext uri="{FF2B5EF4-FFF2-40B4-BE49-F238E27FC236}">
                <a16:creationId xmlns:a16="http://schemas.microsoft.com/office/drawing/2014/main" id="{BD688C2F-68D7-41DD-BE84-236A9E87C44C}"/>
              </a:ext>
            </a:extLst>
          </p:cNvPr>
          <p:cNvCxnSpPr>
            <a:cxnSpLocks/>
          </p:cNvCxnSpPr>
          <p:nvPr/>
        </p:nvCxnSpPr>
        <p:spPr>
          <a:xfrm flipV="1">
            <a:off x="4000030" y="1447800"/>
            <a:ext cx="1695032" cy="5715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32046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563DE02-5367-4E5C-BEB6-DA4D1F52552F}"/>
              </a:ext>
            </a:extLst>
          </p:cNvPr>
          <p:cNvSpPr txBox="1"/>
          <p:nvPr/>
        </p:nvSpPr>
        <p:spPr>
          <a:xfrm>
            <a:off x="83397" y="0"/>
            <a:ext cx="2221601" cy="6986528"/>
          </a:xfrm>
          <a:prstGeom prst="rect">
            <a:avLst/>
          </a:prstGeom>
          <a:noFill/>
        </p:spPr>
        <p:txBody>
          <a:bodyPr wrap="square">
            <a:spAutoFit/>
          </a:bodyPr>
          <a:lstStyle/>
          <a:p>
            <a:r>
              <a:rPr lang="en-IE" sz="1400" dirty="0"/>
              <a:t>Gigaflow Fields v2 	</a:t>
            </a:r>
          </a:p>
          <a:p>
            <a:r>
              <a:rPr lang="en-IE" sz="1400" b="1" dirty="0" err="1">
                <a:solidFill>
                  <a:schemeClr val="accent2"/>
                </a:solidFill>
              </a:rPr>
              <a:t>FirstSeen</a:t>
            </a:r>
            <a:r>
              <a:rPr lang="en-IE" sz="1400" b="1" dirty="0">
                <a:solidFill>
                  <a:schemeClr val="accent2"/>
                </a:solidFill>
              </a:rPr>
              <a:t>	</a:t>
            </a:r>
          </a:p>
          <a:p>
            <a:r>
              <a:rPr lang="en-IE" sz="1400" b="1" dirty="0">
                <a:solidFill>
                  <a:schemeClr val="accent2"/>
                </a:solidFill>
              </a:rPr>
              <a:t>Duration</a:t>
            </a:r>
            <a:r>
              <a:rPr lang="en-IE" sz="1400" dirty="0"/>
              <a:t>	</a:t>
            </a:r>
          </a:p>
          <a:p>
            <a:r>
              <a:rPr lang="en-IE" sz="1400" b="1" dirty="0">
                <a:solidFill>
                  <a:srgbClr val="C00000"/>
                </a:solidFill>
              </a:rPr>
              <a:t>Infrastructure Device</a:t>
            </a:r>
            <a:r>
              <a:rPr lang="en-IE" sz="1400" dirty="0">
                <a:solidFill>
                  <a:srgbClr val="C00000"/>
                </a:solidFill>
              </a:rPr>
              <a:t>	</a:t>
            </a:r>
          </a:p>
          <a:p>
            <a:r>
              <a:rPr lang="en-IE" sz="1400" dirty="0"/>
              <a:t>Site Source	</a:t>
            </a:r>
          </a:p>
          <a:p>
            <a:r>
              <a:rPr lang="en-IE" sz="1400" dirty="0"/>
              <a:t>Site </a:t>
            </a:r>
            <a:r>
              <a:rPr lang="en-IE" sz="1400" dirty="0" err="1"/>
              <a:t>Dest</a:t>
            </a:r>
            <a:r>
              <a:rPr lang="en-IE" sz="1400" dirty="0"/>
              <a:t>	</a:t>
            </a:r>
          </a:p>
          <a:p>
            <a:r>
              <a:rPr lang="en-IE" sz="1400" dirty="0"/>
              <a:t>Direction	</a:t>
            </a:r>
          </a:p>
          <a:p>
            <a:r>
              <a:rPr lang="en-IE" sz="1400" dirty="0" err="1"/>
              <a:t>UserID</a:t>
            </a:r>
            <a:r>
              <a:rPr lang="en-IE" sz="1400" dirty="0"/>
              <a:t>	</a:t>
            </a:r>
          </a:p>
          <a:p>
            <a:r>
              <a:rPr lang="en-IE" sz="1400" dirty="0"/>
              <a:t>User Domain	</a:t>
            </a:r>
          </a:p>
          <a:p>
            <a:r>
              <a:rPr lang="en-IE" sz="1400" b="1" dirty="0" err="1">
                <a:solidFill>
                  <a:schemeClr val="accent2"/>
                </a:solidFill>
              </a:rPr>
              <a:t>Src</a:t>
            </a:r>
            <a:r>
              <a:rPr lang="en-IE" sz="1400" b="1" dirty="0">
                <a:solidFill>
                  <a:schemeClr val="accent2"/>
                </a:solidFill>
              </a:rPr>
              <a:t> IP	</a:t>
            </a:r>
          </a:p>
          <a:p>
            <a:r>
              <a:rPr lang="en-IE" sz="1400" b="1" dirty="0" err="1">
                <a:solidFill>
                  <a:schemeClr val="accent2"/>
                </a:solidFill>
              </a:rPr>
              <a:t>Dst</a:t>
            </a:r>
            <a:r>
              <a:rPr lang="en-IE" sz="1400" b="1" dirty="0">
                <a:solidFill>
                  <a:schemeClr val="accent2"/>
                </a:solidFill>
              </a:rPr>
              <a:t> IP	</a:t>
            </a:r>
          </a:p>
          <a:p>
            <a:r>
              <a:rPr lang="en-IE" sz="1400" b="1" dirty="0" err="1">
                <a:solidFill>
                  <a:schemeClr val="accent2"/>
                </a:solidFill>
              </a:rPr>
              <a:t>Src</a:t>
            </a:r>
            <a:r>
              <a:rPr lang="en-IE" sz="1400" b="1" dirty="0">
                <a:solidFill>
                  <a:schemeClr val="accent2"/>
                </a:solidFill>
              </a:rPr>
              <a:t> Port	</a:t>
            </a:r>
          </a:p>
          <a:p>
            <a:r>
              <a:rPr lang="en-IE" sz="1400" b="1" dirty="0" err="1">
                <a:solidFill>
                  <a:schemeClr val="accent2"/>
                </a:solidFill>
              </a:rPr>
              <a:t>Dst</a:t>
            </a:r>
            <a:r>
              <a:rPr lang="en-IE" sz="1400" b="1" dirty="0">
                <a:solidFill>
                  <a:schemeClr val="accent2"/>
                </a:solidFill>
              </a:rPr>
              <a:t> Port</a:t>
            </a:r>
            <a:r>
              <a:rPr lang="en-IE" sz="1400" dirty="0"/>
              <a:t>	</a:t>
            </a:r>
          </a:p>
          <a:p>
            <a:r>
              <a:rPr lang="en-IE" sz="1400" dirty="0"/>
              <a:t>Application	</a:t>
            </a:r>
          </a:p>
          <a:p>
            <a:r>
              <a:rPr lang="en-IE" sz="1400" dirty="0"/>
              <a:t>Posture	</a:t>
            </a:r>
          </a:p>
          <a:p>
            <a:r>
              <a:rPr lang="en-IE" sz="1400" dirty="0"/>
              <a:t>Next Hop Address	</a:t>
            </a:r>
          </a:p>
          <a:p>
            <a:r>
              <a:rPr lang="en-IE" sz="1400" dirty="0" err="1"/>
              <a:t>Src</a:t>
            </a:r>
            <a:r>
              <a:rPr lang="en-IE" sz="1400" dirty="0"/>
              <a:t> MAC	</a:t>
            </a:r>
          </a:p>
          <a:p>
            <a:r>
              <a:rPr lang="en-IE" sz="1400" dirty="0" err="1"/>
              <a:t>Dst</a:t>
            </a:r>
            <a:r>
              <a:rPr lang="en-IE" sz="1400" dirty="0"/>
              <a:t> MAC	</a:t>
            </a:r>
          </a:p>
          <a:p>
            <a:r>
              <a:rPr lang="en-IE" sz="1400" dirty="0"/>
              <a:t>In Interface	</a:t>
            </a:r>
          </a:p>
          <a:p>
            <a:r>
              <a:rPr lang="en-IE" sz="1400" dirty="0"/>
              <a:t>Out Interface	</a:t>
            </a:r>
          </a:p>
          <a:p>
            <a:r>
              <a:rPr lang="en-IE" sz="1400" b="1" dirty="0">
                <a:solidFill>
                  <a:schemeClr val="accent2"/>
                </a:solidFill>
              </a:rPr>
              <a:t>Packets	</a:t>
            </a:r>
          </a:p>
          <a:p>
            <a:r>
              <a:rPr lang="en-IE" sz="1400" b="1" dirty="0">
                <a:solidFill>
                  <a:schemeClr val="accent2"/>
                </a:solidFill>
              </a:rPr>
              <a:t>Bits</a:t>
            </a:r>
            <a:r>
              <a:rPr lang="en-IE" sz="1400" dirty="0"/>
              <a:t>	</a:t>
            </a:r>
          </a:p>
          <a:p>
            <a:r>
              <a:rPr lang="en-IE" sz="1400" dirty="0"/>
              <a:t>TCP Flags	</a:t>
            </a:r>
          </a:p>
          <a:p>
            <a:r>
              <a:rPr lang="en-IE" sz="1400" b="1" dirty="0">
                <a:solidFill>
                  <a:schemeClr val="accent2"/>
                </a:solidFill>
              </a:rPr>
              <a:t>Protocol</a:t>
            </a:r>
            <a:r>
              <a:rPr lang="en-IE" sz="1400" dirty="0"/>
              <a:t>	</a:t>
            </a:r>
          </a:p>
          <a:p>
            <a:r>
              <a:rPr lang="en-IE" sz="1400" dirty="0"/>
              <a:t>COS	</a:t>
            </a:r>
          </a:p>
          <a:p>
            <a:r>
              <a:rPr lang="en-IE" sz="1400" dirty="0" err="1"/>
              <a:t>Src</a:t>
            </a:r>
            <a:r>
              <a:rPr lang="en-IE" sz="1400" dirty="0"/>
              <a:t> As	</a:t>
            </a:r>
          </a:p>
          <a:p>
            <a:r>
              <a:rPr lang="en-IE" sz="1400" dirty="0" err="1"/>
              <a:t>Dst</a:t>
            </a:r>
            <a:r>
              <a:rPr lang="en-IE" sz="1400" dirty="0"/>
              <a:t> AS	</a:t>
            </a:r>
          </a:p>
          <a:p>
            <a:r>
              <a:rPr lang="en-IE" sz="1400" dirty="0"/>
              <a:t>First Packet Response	</a:t>
            </a:r>
          </a:p>
          <a:p>
            <a:r>
              <a:rPr lang="en-IE" sz="1400" dirty="0"/>
              <a:t>URL	</a:t>
            </a:r>
          </a:p>
          <a:p>
            <a:r>
              <a:rPr lang="en-IE" sz="1400" dirty="0"/>
              <a:t>Ext Code	</a:t>
            </a:r>
          </a:p>
          <a:p>
            <a:r>
              <a:rPr lang="en-IE" sz="1400" dirty="0">
                <a:solidFill>
                  <a:schemeClr val="accent2"/>
                </a:solidFill>
              </a:rPr>
              <a:t>Event Code</a:t>
            </a:r>
            <a:r>
              <a:rPr lang="en-IE" sz="1400" dirty="0"/>
              <a:t>	</a:t>
            </a:r>
          </a:p>
          <a:p>
            <a:r>
              <a:rPr lang="en-IE" sz="1400" dirty="0"/>
              <a:t>Meta Data</a:t>
            </a:r>
          </a:p>
        </p:txBody>
      </p:sp>
      <p:sp>
        <p:nvSpPr>
          <p:cNvPr id="6" name="TextBox 5">
            <a:extLst>
              <a:ext uri="{FF2B5EF4-FFF2-40B4-BE49-F238E27FC236}">
                <a16:creationId xmlns:a16="http://schemas.microsoft.com/office/drawing/2014/main" id="{9306178B-E8DC-49DF-8023-CA7C5DC22145}"/>
              </a:ext>
            </a:extLst>
          </p:cNvPr>
          <p:cNvSpPr txBox="1"/>
          <p:nvPr/>
        </p:nvSpPr>
        <p:spPr>
          <a:xfrm>
            <a:off x="5695062" y="-8212"/>
            <a:ext cx="2221601" cy="6986528"/>
          </a:xfrm>
          <a:prstGeom prst="rect">
            <a:avLst/>
          </a:prstGeom>
          <a:noFill/>
        </p:spPr>
        <p:txBody>
          <a:bodyPr wrap="square">
            <a:spAutoFit/>
          </a:bodyPr>
          <a:lstStyle/>
          <a:p>
            <a:r>
              <a:rPr lang="en-IE" sz="1400" dirty="0"/>
              <a:t>Gigaflow Fields V2-5	</a:t>
            </a:r>
          </a:p>
          <a:p>
            <a:r>
              <a:rPr lang="en-IE" sz="1400" b="1" dirty="0" err="1">
                <a:solidFill>
                  <a:schemeClr val="accent2"/>
                </a:solidFill>
              </a:rPr>
              <a:t>FirstSeen</a:t>
            </a:r>
            <a:r>
              <a:rPr lang="en-IE" sz="1400" b="1" dirty="0">
                <a:solidFill>
                  <a:schemeClr val="accent2"/>
                </a:solidFill>
              </a:rPr>
              <a:t>	</a:t>
            </a:r>
          </a:p>
          <a:p>
            <a:r>
              <a:rPr lang="en-IE" sz="1400" b="1" dirty="0">
                <a:solidFill>
                  <a:schemeClr val="accent2"/>
                </a:solidFill>
              </a:rPr>
              <a:t>Duration</a:t>
            </a:r>
            <a:r>
              <a:rPr lang="en-IE" sz="1400" dirty="0"/>
              <a:t>	</a:t>
            </a:r>
          </a:p>
          <a:p>
            <a:r>
              <a:rPr lang="en-IE" sz="1400" dirty="0"/>
              <a:t>Infrastructure Device	</a:t>
            </a:r>
          </a:p>
          <a:p>
            <a:r>
              <a:rPr lang="en-IE" sz="1400" dirty="0"/>
              <a:t>Site Source	</a:t>
            </a:r>
          </a:p>
          <a:p>
            <a:r>
              <a:rPr lang="en-IE" sz="1400" dirty="0"/>
              <a:t>Site </a:t>
            </a:r>
            <a:r>
              <a:rPr lang="en-IE" sz="1400" dirty="0" err="1"/>
              <a:t>Dest</a:t>
            </a:r>
            <a:r>
              <a:rPr lang="en-IE" sz="1400" dirty="0"/>
              <a:t>	</a:t>
            </a:r>
          </a:p>
          <a:p>
            <a:r>
              <a:rPr lang="en-IE" sz="1400" dirty="0"/>
              <a:t>Direction	</a:t>
            </a:r>
          </a:p>
          <a:p>
            <a:r>
              <a:rPr lang="en-IE" sz="1400" dirty="0" err="1"/>
              <a:t>UserID</a:t>
            </a:r>
            <a:r>
              <a:rPr lang="en-IE" sz="1400" dirty="0"/>
              <a:t>	</a:t>
            </a:r>
          </a:p>
          <a:p>
            <a:r>
              <a:rPr lang="en-IE" sz="1400" dirty="0"/>
              <a:t>User Domain	</a:t>
            </a:r>
          </a:p>
          <a:p>
            <a:r>
              <a:rPr lang="en-IE" sz="1400" b="1" dirty="0" err="1">
                <a:solidFill>
                  <a:schemeClr val="accent2"/>
                </a:solidFill>
              </a:rPr>
              <a:t>Src</a:t>
            </a:r>
            <a:r>
              <a:rPr lang="en-IE" sz="1400" b="1" dirty="0">
                <a:solidFill>
                  <a:schemeClr val="accent2"/>
                </a:solidFill>
              </a:rPr>
              <a:t> IP	</a:t>
            </a:r>
          </a:p>
          <a:p>
            <a:r>
              <a:rPr lang="en-IE" sz="1400" b="1" dirty="0" err="1">
                <a:solidFill>
                  <a:schemeClr val="accent2"/>
                </a:solidFill>
              </a:rPr>
              <a:t>Dst</a:t>
            </a:r>
            <a:r>
              <a:rPr lang="en-IE" sz="1400" b="1" dirty="0">
                <a:solidFill>
                  <a:schemeClr val="accent2"/>
                </a:solidFill>
              </a:rPr>
              <a:t> IP	</a:t>
            </a:r>
          </a:p>
          <a:p>
            <a:r>
              <a:rPr lang="en-IE" sz="1400" b="1" dirty="0" err="1">
                <a:solidFill>
                  <a:schemeClr val="accent2"/>
                </a:solidFill>
              </a:rPr>
              <a:t>Src</a:t>
            </a:r>
            <a:r>
              <a:rPr lang="en-IE" sz="1400" b="1" dirty="0">
                <a:solidFill>
                  <a:schemeClr val="accent2"/>
                </a:solidFill>
              </a:rPr>
              <a:t> Port	</a:t>
            </a:r>
          </a:p>
          <a:p>
            <a:r>
              <a:rPr lang="en-IE" sz="1400" b="1" dirty="0" err="1">
                <a:solidFill>
                  <a:schemeClr val="accent2"/>
                </a:solidFill>
              </a:rPr>
              <a:t>Dst</a:t>
            </a:r>
            <a:r>
              <a:rPr lang="en-IE" sz="1400" b="1" dirty="0">
                <a:solidFill>
                  <a:schemeClr val="accent2"/>
                </a:solidFill>
              </a:rPr>
              <a:t> Port</a:t>
            </a:r>
            <a:r>
              <a:rPr lang="en-IE" sz="1400" b="1" dirty="0"/>
              <a:t>	</a:t>
            </a:r>
          </a:p>
          <a:p>
            <a:r>
              <a:rPr lang="en-IE" sz="1400" dirty="0"/>
              <a:t>Application	</a:t>
            </a:r>
          </a:p>
          <a:p>
            <a:r>
              <a:rPr lang="en-IE" sz="1400" dirty="0"/>
              <a:t>Posture	</a:t>
            </a:r>
          </a:p>
          <a:p>
            <a:r>
              <a:rPr lang="en-IE" sz="1400" dirty="0"/>
              <a:t>Next Hop Address	</a:t>
            </a:r>
          </a:p>
          <a:p>
            <a:r>
              <a:rPr lang="en-IE" sz="1400" dirty="0" err="1"/>
              <a:t>Src</a:t>
            </a:r>
            <a:r>
              <a:rPr lang="en-IE" sz="1400" dirty="0"/>
              <a:t> MAC	</a:t>
            </a:r>
          </a:p>
          <a:p>
            <a:r>
              <a:rPr lang="en-IE" sz="1400" dirty="0" err="1"/>
              <a:t>Dst</a:t>
            </a:r>
            <a:r>
              <a:rPr lang="en-IE" sz="1400" dirty="0"/>
              <a:t> MAC	</a:t>
            </a:r>
          </a:p>
          <a:p>
            <a:r>
              <a:rPr lang="en-IE" sz="1400" dirty="0"/>
              <a:t>In Interface	</a:t>
            </a:r>
          </a:p>
          <a:p>
            <a:r>
              <a:rPr lang="en-IE" sz="1400" dirty="0"/>
              <a:t>Out Interface	</a:t>
            </a:r>
          </a:p>
          <a:p>
            <a:r>
              <a:rPr lang="en-IE" sz="1400" b="1" dirty="0">
                <a:solidFill>
                  <a:schemeClr val="accent2"/>
                </a:solidFill>
              </a:rPr>
              <a:t>Packets	</a:t>
            </a:r>
          </a:p>
          <a:p>
            <a:r>
              <a:rPr lang="en-IE" sz="1400" b="1" dirty="0">
                <a:solidFill>
                  <a:schemeClr val="accent2"/>
                </a:solidFill>
              </a:rPr>
              <a:t>Bits</a:t>
            </a:r>
            <a:r>
              <a:rPr lang="en-IE" sz="1400" dirty="0"/>
              <a:t>	</a:t>
            </a:r>
          </a:p>
          <a:p>
            <a:r>
              <a:rPr lang="en-IE" sz="1400" dirty="0"/>
              <a:t>TCP Flags	</a:t>
            </a:r>
          </a:p>
          <a:p>
            <a:r>
              <a:rPr lang="en-IE" sz="1400" b="1" dirty="0">
                <a:solidFill>
                  <a:schemeClr val="accent2"/>
                </a:solidFill>
              </a:rPr>
              <a:t>Protocol</a:t>
            </a:r>
            <a:r>
              <a:rPr lang="en-IE" sz="1400" dirty="0"/>
              <a:t>	</a:t>
            </a:r>
          </a:p>
          <a:p>
            <a:r>
              <a:rPr lang="en-IE" sz="1400" dirty="0"/>
              <a:t>COS	</a:t>
            </a:r>
          </a:p>
          <a:p>
            <a:r>
              <a:rPr lang="en-IE" sz="1400" dirty="0" err="1"/>
              <a:t>Src</a:t>
            </a:r>
            <a:r>
              <a:rPr lang="en-IE" sz="1400" dirty="0"/>
              <a:t> As	</a:t>
            </a:r>
          </a:p>
          <a:p>
            <a:r>
              <a:rPr lang="en-IE" sz="1400" dirty="0" err="1"/>
              <a:t>Dst</a:t>
            </a:r>
            <a:r>
              <a:rPr lang="en-IE" sz="1400" dirty="0"/>
              <a:t> AS	</a:t>
            </a:r>
          </a:p>
          <a:p>
            <a:r>
              <a:rPr lang="en-IE" sz="1400" dirty="0"/>
              <a:t>First Packet Response	</a:t>
            </a:r>
          </a:p>
          <a:p>
            <a:r>
              <a:rPr lang="en-IE" sz="1400" dirty="0"/>
              <a:t>URL	</a:t>
            </a:r>
          </a:p>
          <a:p>
            <a:r>
              <a:rPr lang="en-IE" sz="1400" dirty="0"/>
              <a:t>Ext Code	</a:t>
            </a:r>
          </a:p>
          <a:p>
            <a:r>
              <a:rPr lang="en-IE" sz="1400" b="1" dirty="0">
                <a:solidFill>
                  <a:schemeClr val="accent2"/>
                </a:solidFill>
              </a:rPr>
              <a:t>Event Code</a:t>
            </a:r>
            <a:r>
              <a:rPr lang="en-IE" sz="1400" dirty="0"/>
              <a:t>	</a:t>
            </a:r>
          </a:p>
          <a:p>
            <a:r>
              <a:rPr lang="en-IE" sz="1400" b="1" dirty="0">
                <a:solidFill>
                  <a:srgbClr val="7030A0"/>
                </a:solidFill>
              </a:rPr>
              <a:t>Meta Data</a:t>
            </a:r>
          </a:p>
        </p:txBody>
      </p:sp>
      <p:graphicFrame>
        <p:nvGraphicFramePr>
          <p:cNvPr id="7" name="Table 6">
            <a:extLst>
              <a:ext uri="{FF2B5EF4-FFF2-40B4-BE49-F238E27FC236}">
                <a16:creationId xmlns:a16="http://schemas.microsoft.com/office/drawing/2014/main" id="{98BD86ED-3A4E-4E6A-84B2-5D9E6595C8CD}"/>
              </a:ext>
            </a:extLst>
          </p:cNvPr>
          <p:cNvGraphicFramePr>
            <a:graphicFrameLocks noGrp="1"/>
          </p:cNvGraphicFramePr>
          <p:nvPr/>
        </p:nvGraphicFramePr>
        <p:xfrm>
          <a:off x="3170492" y="502632"/>
          <a:ext cx="1087183" cy="6381579"/>
        </p:xfrm>
        <a:graphic>
          <a:graphicData uri="http://schemas.openxmlformats.org/drawingml/2006/table">
            <a:tbl>
              <a:tblPr/>
              <a:tblGrid>
                <a:gridCol w="1087183">
                  <a:extLst>
                    <a:ext uri="{9D8B030D-6E8A-4147-A177-3AD203B41FA5}">
                      <a16:colId xmlns:a16="http://schemas.microsoft.com/office/drawing/2014/main" val="575472111"/>
                    </a:ext>
                  </a:extLst>
                </a:gridCol>
              </a:tblGrid>
              <a:tr h="353908">
                <a:tc>
                  <a:txBody>
                    <a:bodyPr/>
                    <a:lstStyle/>
                    <a:p>
                      <a:pPr algn="ctr" fontAlgn="t" latinLnBrk="0"/>
                      <a:r>
                        <a:rPr lang="en-IE" sz="1200" b="1" u="none" strike="noStrike" dirty="0">
                          <a:solidFill>
                            <a:schemeClr val="tx1">
                              <a:lumMod val="65000"/>
                              <a:lumOff val="35000"/>
                            </a:schemeClr>
                          </a:solidFill>
                          <a:effectLst>
                            <a:outerShdw blurRad="38100" dist="38100" dir="2700000" algn="tl">
                              <a:srgbClr val="000000">
                                <a:alpha val="43137"/>
                              </a:srgbClr>
                            </a:outerShdw>
                          </a:effectLst>
                          <a:latin typeface="inherit"/>
                        </a:rPr>
                        <a:t>Fields V2</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4150700845"/>
                  </a:ext>
                </a:extLst>
              </a:tr>
              <a:tr h="353908">
                <a:tc>
                  <a:txBody>
                    <a:bodyPr/>
                    <a:lstStyle/>
                    <a:p>
                      <a:pPr marL="0" marR="0" lvl="0" indent="0" algn="l" defTabSz="914400" rtl="0" eaLnBrk="1" fontAlgn="t" latinLnBrk="0" hangingPunct="1">
                        <a:lnSpc>
                          <a:spcPct val="100000"/>
                        </a:lnSpc>
                        <a:spcBef>
                          <a:spcPts val="0"/>
                        </a:spcBef>
                        <a:spcAft>
                          <a:spcPts val="0"/>
                        </a:spcAft>
                        <a:buClrTx/>
                        <a:buSzTx/>
                        <a:buFontTx/>
                        <a:buNone/>
                        <a:tabLst/>
                        <a:defRPr/>
                      </a:pPr>
                      <a:r>
                        <a:rPr lang="en-IE" sz="1200" b="0" u="none" strike="noStrike" dirty="0">
                          <a:effectLst/>
                          <a:highlight>
                            <a:srgbClr val="FFFF00"/>
                          </a:highlight>
                          <a:latin typeface="inherit"/>
                        </a:rPr>
                        <a:t>version</a:t>
                      </a:r>
                    </a:p>
                    <a:p>
                      <a:pPr fontAlgn="t" latinLnBrk="0"/>
                      <a:endParaRPr lang="en-IE" sz="1200" b="0" u="none" strike="noStrike" dirty="0">
                        <a:effectLst/>
                        <a:highlight>
                          <a:srgbClr val="FFFF00"/>
                        </a:highligh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678806838"/>
                  </a:ext>
                </a:extLst>
              </a:tr>
              <a:tr h="679274">
                <a:tc>
                  <a:txBody>
                    <a:bodyPr/>
                    <a:lstStyle/>
                    <a:p>
                      <a:pPr fontAlgn="t" latinLnBrk="0"/>
                      <a:r>
                        <a:rPr lang="en-IE" sz="1200" b="0" u="none" strike="noStrike" dirty="0">
                          <a:effectLst/>
                          <a:highlight>
                            <a:srgbClr val="FFFF00"/>
                          </a:highlight>
                          <a:latin typeface="inherit"/>
                        </a:rPr>
                        <a:t>account-id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815745357"/>
                  </a:ext>
                </a:extLst>
              </a:tr>
              <a:tr h="262062">
                <a:tc>
                  <a:txBody>
                    <a:bodyPr/>
                    <a:lstStyle/>
                    <a:p>
                      <a:pPr fontAlgn="t" latinLnBrk="0"/>
                      <a:r>
                        <a:rPr lang="en-IE" sz="1200" b="0" u="none" strike="noStrike" dirty="0">
                          <a:effectLst/>
                          <a:highlight>
                            <a:srgbClr val="FFFF00"/>
                          </a:highlight>
                          <a:latin typeface="inherit"/>
                        </a:rPr>
                        <a:t>interface-id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082690543"/>
                  </a:ext>
                </a:extLst>
              </a:tr>
              <a:tr h="613537">
                <a:tc>
                  <a:txBody>
                    <a:bodyPr/>
                    <a:lstStyle/>
                    <a:p>
                      <a:pPr fontAlgn="t" latinLnBrk="0"/>
                      <a:r>
                        <a:rPr lang="en-IE" sz="1200" b="1" u="none" strike="noStrike" dirty="0" err="1">
                          <a:solidFill>
                            <a:schemeClr val="accent6">
                              <a:lumMod val="75000"/>
                            </a:schemeClr>
                          </a:solidFill>
                          <a:effectLst/>
                          <a:latin typeface="inherit"/>
                        </a:rPr>
                        <a:t>srcaddr</a:t>
                      </a:r>
                      <a:endParaRPr lang="en-IE" sz="1200" b="1" u="none" strike="noStrike" dirty="0">
                        <a:solidFill>
                          <a:schemeClr val="accent6">
                            <a:lumMod val="75000"/>
                          </a:schemeClr>
                        </a:solidFill>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702788541"/>
                  </a:ext>
                </a:extLst>
              </a:tr>
              <a:tr h="613537">
                <a:tc>
                  <a:txBody>
                    <a:bodyPr/>
                    <a:lstStyle/>
                    <a:p>
                      <a:pPr fontAlgn="t" latinLnBrk="0"/>
                      <a:r>
                        <a:rPr lang="en-IE" sz="1200" b="1" u="none" strike="noStrike" dirty="0" err="1">
                          <a:solidFill>
                            <a:schemeClr val="accent6">
                              <a:lumMod val="75000"/>
                            </a:schemeClr>
                          </a:solidFill>
                          <a:effectLst/>
                          <a:latin typeface="inherit"/>
                        </a:rPr>
                        <a:t>dstaddr</a:t>
                      </a:r>
                      <a:endParaRPr lang="en-IE" sz="1200" b="1" u="none" strike="noStrike" dirty="0">
                        <a:solidFill>
                          <a:schemeClr val="accent6">
                            <a:lumMod val="75000"/>
                          </a:schemeClr>
                        </a:solidFill>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454045770"/>
                  </a:ext>
                </a:extLst>
              </a:tr>
              <a:tr h="262062">
                <a:tc>
                  <a:txBody>
                    <a:bodyPr/>
                    <a:lstStyle/>
                    <a:p>
                      <a:pPr fontAlgn="t" latinLnBrk="0"/>
                      <a:r>
                        <a:rPr lang="en-IE" sz="1200" b="1" u="none" strike="noStrike" dirty="0" err="1">
                          <a:solidFill>
                            <a:schemeClr val="accent6">
                              <a:lumMod val="75000"/>
                            </a:schemeClr>
                          </a:solidFill>
                          <a:effectLst/>
                          <a:latin typeface="inherit"/>
                        </a:rPr>
                        <a:t>srcport</a:t>
                      </a:r>
                      <a:endParaRPr lang="en-IE" sz="1200" b="1" u="none" strike="noStrike" dirty="0">
                        <a:solidFill>
                          <a:schemeClr val="accent6">
                            <a:lumMod val="75000"/>
                          </a:schemeClr>
                        </a:solidFill>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071442663"/>
                  </a:ext>
                </a:extLst>
              </a:tr>
              <a:tr h="262062">
                <a:tc>
                  <a:txBody>
                    <a:bodyPr/>
                    <a:lstStyle/>
                    <a:p>
                      <a:pPr fontAlgn="t" latinLnBrk="0"/>
                      <a:r>
                        <a:rPr lang="en-IE" sz="1200" b="1" u="none" strike="noStrike" dirty="0" err="1">
                          <a:solidFill>
                            <a:schemeClr val="accent6">
                              <a:lumMod val="75000"/>
                            </a:schemeClr>
                          </a:solidFill>
                          <a:effectLst/>
                          <a:latin typeface="inherit"/>
                        </a:rPr>
                        <a:t>dstport</a:t>
                      </a:r>
                      <a:endParaRPr lang="en-IE" sz="1200" b="1" u="none" strike="noStrike" dirty="0">
                        <a:solidFill>
                          <a:schemeClr val="accent6">
                            <a:lumMod val="75000"/>
                          </a:schemeClr>
                        </a:solidFill>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800487553"/>
                  </a:ext>
                </a:extLst>
              </a:tr>
              <a:tr h="350594">
                <a:tc>
                  <a:txBody>
                    <a:bodyPr/>
                    <a:lstStyle/>
                    <a:p>
                      <a:pPr fontAlgn="t" latinLnBrk="0"/>
                      <a:r>
                        <a:rPr lang="en-IE" sz="1200" b="1" u="none" strike="noStrike" dirty="0">
                          <a:solidFill>
                            <a:schemeClr val="accent6">
                              <a:lumMod val="75000"/>
                            </a:schemeClr>
                          </a:solidFill>
                          <a:effectLst/>
                          <a:latin typeface="inherit"/>
                        </a:rPr>
                        <a:t>protocol</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867347057"/>
                  </a:ext>
                </a:extLst>
              </a:tr>
              <a:tr h="262062">
                <a:tc>
                  <a:txBody>
                    <a:bodyPr/>
                    <a:lstStyle/>
                    <a:p>
                      <a:pPr fontAlgn="t" latinLnBrk="0"/>
                      <a:r>
                        <a:rPr lang="en-IE" sz="1200" b="1" u="none" strike="noStrike" dirty="0">
                          <a:solidFill>
                            <a:schemeClr val="accent6">
                              <a:lumMod val="75000"/>
                            </a:schemeClr>
                          </a:solidFill>
                          <a:effectLst/>
                          <a:latin typeface="inherit"/>
                        </a:rPr>
                        <a:t>packets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529920204"/>
                  </a:ext>
                </a:extLst>
              </a:tr>
              <a:tr h="262062">
                <a:tc>
                  <a:txBody>
                    <a:bodyPr/>
                    <a:lstStyle/>
                    <a:p>
                      <a:pPr fontAlgn="t" latinLnBrk="0"/>
                      <a:r>
                        <a:rPr lang="en-IE" sz="1200" b="1" u="none" strike="noStrike" dirty="0">
                          <a:solidFill>
                            <a:schemeClr val="accent6">
                              <a:lumMod val="75000"/>
                            </a:schemeClr>
                          </a:solidFill>
                          <a:effectLst/>
                          <a:latin typeface="inherit"/>
                        </a:rPr>
                        <a:t>bytes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468426790"/>
                  </a:ext>
                </a:extLst>
              </a:tr>
              <a:tr h="547801">
                <a:tc>
                  <a:txBody>
                    <a:bodyPr/>
                    <a:lstStyle/>
                    <a:p>
                      <a:pPr fontAlgn="t" latinLnBrk="0"/>
                      <a:r>
                        <a:rPr lang="en-IE" sz="1200" b="1" u="none" strike="noStrike" dirty="0">
                          <a:solidFill>
                            <a:schemeClr val="accent6">
                              <a:lumMod val="75000"/>
                            </a:schemeClr>
                          </a:solidFill>
                          <a:effectLst/>
                          <a:latin typeface="inherit"/>
                        </a:rPr>
                        <a:t>start</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372081313"/>
                  </a:ext>
                </a:extLst>
              </a:tr>
              <a:tr h="547801">
                <a:tc>
                  <a:txBody>
                    <a:bodyPr/>
                    <a:lstStyle/>
                    <a:p>
                      <a:pPr fontAlgn="t" latinLnBrk="0"/>
                      <a:r>
                        <a:rPr lang="en-IE" sz="1200" b="1" u="none" strike="noStrike" dirty="0">
                          <a:solidFill>
                            <a:schemeClr val="accent6">
                              <a:lumMod val="75000"/>
                            </a:schemeClr>
                          </a:solidFill>
                          <a:effectLst/>
                          <a:latin typeface="inherit"/>
                        </a:rPr>
                        <a:t>end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723495056"/>
                  </a:ext>
                </a:extLst>
              </a:tr>
              <a:tr h="613537">
                <a:tc>
                  <a:txBody>
                    <a:bodyPr/>
                    <a:lstStyle/>
                    <a:p>
                      <a:pPr fontAlgn="t" latinLnBrk="0"/>
                      <a:r>
                        <a:rPr lang="en-IE" sz="1200" b="1" u="none" strike="noStrike" dirty="0">
                          <a:solidFill>
                            <a:schemeClr val="accent6">
                              <a:lumMod val="75000"/>
                            </a:schemeClr>
                          </a:solidFill>
                          <a:effectLst/>
                          <a:latin typeface="inherit"/>
                        </a:rPr>
                        <a:t>action</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662564797"/>
                  </a:ext>
                </a:extLst>
              </a:tr>
              <a:tr h="371160">
                <a:tc>
                  <a:txBody>
                    <a:bodyPr/>
                    <a:lstStyle/>
                    <a:p>
                      <a:pPr fontAlgn="t" latinLnBrk="0"/>
                      <a:r>
                        <a:rPr lang="en-IE" sz="1200" b="0" u="none" strike="noStrike" dirty="0">
                          <a:effectLst/>
                          <a:highlight>
                            <a:srgbClr val="FFFF00"/>
                          </a:highlight>
                          <a:latin typeface="inherit"/>
                        </a:rPr>
                        <a:t>log-status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532387973"/>
                  </a:ext>
                </a:extLst>
              </a:tr>
            </a:tbl>
          </a:graphicData>
        </a:graphic>
      </p:graphicFrame>
      <p:graphicFrame>
        <p:nvGraphicFramePr>
          <p:cNvPr id="8" name="Table 7">
            <a:extLst>
              <a:ext uri="{FF2B5EF4-FFF2-40B4-BE49-F238E27FC236}">
                <a16:creationId xmlns:a16="http://schemas.microsoft.com/office/drawing/2014/main" id="{0DCC1545-4FB8-4C08-8EF6-7EC289E189F0}"/>
              </a:ext>
            </a:extLst>
          </p:cNvPr>
          <p:cNvGraphicFramePr>
            <a:graphicFrameLocks noGrp="1"/>
          </p:cNvGraphicFramePr>
          <p:nvPr/>
        </p:nvGraphicFramePr>
        <p:xfrm>
          <a:off x="9717046" y="425774"/>
          <a:ext cx="1351004" cy="6006452"/>
        </p:xfrm>
        <a:graphic>
          <a:graphicData uri="http://schemas.openxmlformats.org/drawingml/2006/table">
            <a:tbl>
              <a:tblPr/>
              <a:tblGrid>
                <a:gridCol w="1351004">
                  <a:extLst>
                    <a:ext uri="{9D8B030D-6E8A-4147-A177-3AD203B41FA5}">
                      <a16:colId xmlns:a16="http://schemas.microsoft.com/office/drawing/2014/main" val="3350357924"/>
                    </a:ext>
                  </a:extLst>
                </a:gridCol>
              </a:tblGrid>
              <a:tr h="255535">
                <a:tc>
                  <a:txBody>
                    <a:bodyPr/>
                    <a:lstStyle/>
                    <a:p>
                      <a:pPr fontAlgn="t" latinLnBrk="0"/>
                      <a:r>
                        <a:rPr lang="en-IE" sz="1200" b="0" u="none" strike="noStrike" dirty="0" err="1">
                          <a:solidFill>
                            <a:srgbClr val="7030A0"/>
                          </a:solidFill>
                          <a:effectLst/>
                          <a:latin typeface="inherit"/>
                        </a:rPr>
                        <a:t>vpc</a:t>
                      </a:r>
                      <a:r>
                        <a:rPr lang="en-IE" sz="1200" b="0" u="none" strike="noStrike" dirty="0">
                          <a:solidFill>
                            <a:srgbClr val="7030A0"/>
                          </a:solidFill>
                          <a:effectLst/>
                          <a:latin typeface="inherit"/>
                        </a:rPr>
                        <a:t>-id</a:t>
                      </a:r>
                    </a:p>
                  </a:txBody>
                  <a:tcPr marL="9122" marR="9122" marT="4561" marB="4561">
                    <a:lnL>
                      <a:noFill/>
                    </a:lnL>
                    <a:lnR w="4763" cap="flat" cmpd="sng" algn="ctr">
                      <a:solidFill>
                        <a:srgbClr val="D5DBDB"/>
                      </a:solidFill>
                      <a:prstDash val="solid"/>
                      <a:round/>
                      <a:headEnd type="none" w="med" len="med"/>
                      <a:tailEnd type="none" w="med" len="med"/>
                    </a:lnR>
                    <a:lnT>
                      <a:noFill/>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937540749"/>
                  </a:ext>
                </a:extLst>
              </a:tr>
              <a:tr h="255535">
                <a:tc>
                  <a:txBody>
                    <a:bodyPr/>
                    <a:lstStyle/>
                    <a:p>
                      <a:pPr fontAlgn="t" latinLnBrk="0"/>
                      <a:r>
                        <a:rPr lang="en-IE" sz="1200" b="0" u="none" strike="noStrike" dirty="0">
                          <a:solidFill>
                            <a:srgbClr val="7030A0"/>
                          </a:solidFill>
                          <a:effectLst/>
                          <a:latin typeface="inherit"/>
                        </a:rPr>
                        <a:t>subnet-id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804181426"/>
                  </a:ext>
                </a:extLst>
              </a:tr>
              <a:tr h="378696">
                <a:tc>
                  <a:txBody>
                    <a:bodyPr/>
                    <a:lstStyle/>
                    <a:p>
                      <a:pPr fontAlgn="t" latinLnBrk="0"/>
                      <a:r>
                        <a:rPr lang="en-IE" sz="1200" b="0" u="none" strike="noStrike" dirty="0">
                          <a:solidFill>
                            <a:srgbClr val="7030A0"/>
                          </a:solidFill>
                          <a:effectLst/>
                          <a:latin typeface="inherit"/>
                        </a:rPr>
                        <a:t>instance-id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698689587"/>
                  </a:ext>
                </a:extLst>
              </a:tr>
              <a:tr h="1056077">
                <a:tc>
                  <a:txBody>
                    <a:bodyPr/>
                    <a:lstStyle/>
                    <a:p>
                      <a:pPr fontAlgn="t" latinLnBrk="0"/>
                      <a:r>
                        <a:rPr lang="en-IE" sz="1200" b="1" u="none" strike="noStrike" dirty="0" err="1">
                          <a:effectLst/>
                          <a:latin typeface="inherit"/>
                        </a:rPr>
                        <a:t>tcp</a:t>
                      </a:r>
                      <a:r>
                        <a:rPr lang="en-IE" sz="1200" b="1" u="none" strike="noStrike" dirty="0">
                          <a:effectLst/>
                          <a:latin typeface="inherit"/>
                        </a:rPr>
                        <a:t>-flags</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771595859"/>
                  </a:ext>
                </a:extLst>
              </a:tr>
              <a:tr h="255535">
                <a:tc>
                  <a:txBody>
                    <a:bodyPr/>
                    <a:lstStyle/>
                    <a:p>
                      <a:pPr fontAlgn="t" latinLnBrk="0"/>
                      <a:r>
                        <a:rPr lang="en-IE" sz="1200" b="0" i="1" u="none" strike="noStrike" dirty="0">
                          <a:effectLst/>
                          <a:latin typeface="inherit"/>
                        </a:rPr>
                        <a:t>type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174397457"/>
                  </a:ext>
                </a:extLst>
              </a:tr>
              <a:tr h="535843">
                <a:tc>
                  <a:txBody>
                    <a:bodyPr/>
                    <a:lstStyle/>
                    <a:p>
                      <a:pPr fontAlgn="t" latinLnBrk="0"/>
                      <a:r>
                        <a:rPr lang="en-IE" sz="1200" b="1" u="none" strike="noStrike" dirty="0">
                          <a:effectLst/>
                          <a:latin typeface="inherit"/>
                        </a:rPr>
                        <a:t>pkt-srcaddr</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737395614"/>
                  </a:ext>
                </a:extLst>
              </a:tr>
              <a:tr h="535843">
                <a:tc>
                  <a:txBody>
                    <a:bodyPr/>
                    <a:lstStyle/>
                    <a:p>
                      <a:pPr fontAlgn="t" latinLnBrk="0"/>
                      <a:r>
                        <a:rPr lang="en-IE" sz="1200" b="1" u="none" strike="noStrike" dirty="0">
                          <a:effectLst/>
                          <a:latin typeface="inherit"/>
                        </a:rPr>
                        <a:t>pkt-dstaddr</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651899625"/>
                  </a:ext>
                </a:extLst>
              </a:tr>
              <a:tr h="255535">
                <a:tc>
                  <a:txBody>
                    <a:bodyPr/>
                    <a:lstStyle/>
                    <a:p>
                      <a:pPr fontAlgn="t" latinLnBrk="0"/>
                      <a:r>
                        <a:rPr lang="en-IE" sz="1200" b="0" u="none" strike="noStrike" dirty="0">
                          <a:solidFill>
                            <a:srgbClr val="7030A0"/>
                          </a:solidFill>
                          <a:effectLst/>
                          <a:latin typeface="inherit"/>
                        </a:rPr>
                        <a:t>region</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212702596"/>
                  </a:ext>
                </a:extLst>
              </a:tr>
              <a:tr h="324666">
                <a:tc>
                  <a:txBody>
                    <a:bodyPr/>
                    <a:lstStyle/>
                    <a:p>
                      <a:pPr fontAlgn="t" latinLnBrk="0"/>
                      <a:r>
                        <a:rPr lang="en-IE" sz="1200" b="0" u="none" strike="noStrike" dirty="0" err="1">
                          <a:solidFill>
                            <a:srgbClr val="7030A0"/>
                          </a:solidFill>
                          <a:effectLst/>
                          <a:latin typeface="inherit"/>
                        </a:rPr>
                        <a:t>az</a:t>
                      </a:r>
                      <a:r>
                        <a:rPr lang="en-IE" sz="1200" b="0" u="none" strike="noStrike" dirty="0">
                          <a:solidFill>
                            <a:srgbClr val="7030A0"/>
                          </a:solidFill>
                          <a:effectLst/>
                          <a:latin typeface="inherit"/>
                        </a:rPr>
                        <a:t>-id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441469973"/>
                  </a:ext>
                </a:extLst>
              </a:tr>
              <a:tr h="378696">
                <a:tc>
                  <a:txBody>
                    <a:bodyPr/>
                    <a:lstStyle/>
                    <a:p>
                      <a:pPr fontAlgn="t" latinLnBrk="0"/>
                      <a:r>
                        <a:rPr lang="en-IE" sz="1200" b="0" dirty="0">
                          <a:solidFill>
                            <a:srgbClr val="7030A0"/>
                          </a:solidFill>
                          <a:effectLst/>
                        </a:rPr>
                        <a:t>sublocation-type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462496665"/>
                  </a:ext>
                </a:extLst>
              </a:tr>
              <a:tr h="324666">
                <a:tc>
                  <a:txBody>
                    <a:bodyPr/>
                    <a:lstStyle/>
                    <a:p>
                      <a:pPr fontAlgn="t" latinLnBrk="0"/>
                      <a:r>
                        <a:rPr lang="en-IE" sz="1200" b="0" u="none" strike="noStrike" dirty="0">
                          <a:solidFill>
                            <a:srgbClr val="7030A0"/>
                          </a:solidFill>
                          <a:effectLst/>
                          <a:latin typeface="inherit"/>
                        </a:rPr>
                        <a:t>sublocation-id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788356548"/>
                  </a:ext>
                </a:extLst>
              </a:tr>
              <a:tr h="483048">
                <a:tc>
                  <a:txBody>
                    <a:bodyPr/>
                    <a:lstStyle/>
                    <a:p>
                      <a:pPr fontAlgn="t" latinLnBrk="0"/>
                      <a:r>
                        <a:rPr lang="en-IE" sz="1200" b="0" u="none" strike="noStrike">
                          <a:solidFill>
                            <a:srgbClr val="7030A0"/>
                          </a:solidFill>
                          <a:effectLst/>
                          <a:latin typeface="inherit"/>
                        </a:rPr>
                        <a:t>pkt-src-aws-service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4024920288"/>
                  </a:ext>
                </a:extLst>
              </a:tr>
              <a:tr h="324666">
                <a:tc>
                  <a:txBody>
                    <a:bodyPr/>
                    <a:lstStyle/>
                    <a:p>
                      <a:pPr fontAlgn="t" latinLnBrk="0"/>
                      <a:r>
                        <a:rPr lang="en-IE" sz="1200" b="0" u="none" strike="noStrike" dirty="0" err="1">
                          <a:solidFill>
                            <a:srgbClr val="7030A0"/>
                          </a:solidFill>
                          <a:effectLst/>
                          <a:latin typeface="inherit"/>
                        </a:rPr>
                        <a:t>pkt</a:t>
                      </a:r>
                      <a:r>
                        <a:rPr lang="en-IE" sz="1200" b="0" u="none" strike="noStrike" dirty="0">
                          <a:solidFill>
                            <a:srgbClr val="7030A0"/>
                          </a:solidFill>
                          <a:effectLst/>
                          <a:latin typeface="inherit"/>
                        </a:rPr>
                        <a:t>-</a:t>
                      </a:r>
                      <a:r>
                        <a:rPr lang="en-IE" sz="1200" b="0" u="none" strike="noStrike" dirty="0" err="1">
                          <a:solidFill>
                            <a:srgbClr val="7030A0"/>
                          </a:solidFill>
                          <a:effectLst/>
                          <a:latin typeface="inherit"/>
                        </a:rPr>
                        <a:t>dst</a:t>
                      </a:r>
                      <a:r>
                        <a:rPr lang="en-IE" sz="1200" b="0" u="none" strike="noStrike" dirty="0">
                          <a:solidFill>
                            <a:srgbClr val="7030A0"/>
                          </a:solidFill>
                          <a:effectLst/>
                          <a:latin typeface="inherit"/>
                        </a:rPr>
                        <a:t>-</a:t>
                      </a:r>
                      <a:r>
                        <a:rPr lang="en-IE" sz="1200" b="0" u="none" strike="noStrike" dirty="0" err="1">
                          <a:solidFill>
                            <a:srgbClr val="7030A0"/>
                          </a:solidFill>
                          <a:effectLst/>
                          <a:latin typeface="inherit"/>
                        </a:rPr>
                        <a:t>aws</a:t>
                      </a:r>
                      <a:r>
                        <a:rPr lang="en-IE" sz="1200" b="0" u="none" strike="noStrike" dirty="0">
                          <a:solidFill>
                            <a:srgbClr val="7030A0"/>
                          </a:solidFill>
                          <a:effectLst/>
                          <a:latin typeface="inherit"/>
                        </a:rPr>
                        <a:t>-service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388688837"/>
                  </a:ext>
                </a:extLst>
              </a:tr>
              <a:tr h="255535">
                <a:tc>
                  <a:txBody>
                    <a:bodyPr/>
                    <a:lstStyle/>
                    <a:p>
                      <a:pPr fontAlgn="t" latinLnBrk="0"/>
                      <a:r>
                        <a:rPr lang="en-IE" sz="1200" b="1" u="none" strike="noStrike" dirty="0">
                          <a:effectLst/>
                          <a:latin typeface="inherit"/>
                        </a:rPr>
                        <a:t>flow-direction</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312604293"/>
                  </a:ext>
                </a:extLst>
              </a:tr>
              <a:tr h="386576">
                <a:tc>
                  <a:txBody>
                    <a:bodyPr/>
                    <a:lstStyle/>
                    <a:p>
                      <a:pPr fontAlgn="t" latinLnBrk="0"/>
                      <a:r>
                        <a:rPr lang="en-IE" sz="1200" b="1" u="none" strike="noStrike" dirty="0">
                          <a:effectLst/>
                          <a:latin typeface="inherit"/>
                        </a:rPr>
                        <a:t>traffic-path</a:t>
                      </a:r>
                    </a:p>
                    <a:p>
                      <a:pPr fontAlgn="t" latinLnBrk="0"/>
                      <a:endParaRPr lang="en-IE" sz="1200" b="1" u="none" strike="noStrike" dirty="0">
                        <a:effectLst/>
                        <a:latin typeface="inherit"/>
                      </a:endParaRP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097427288"/>
                  </a:ext>
                </a:extLst>
              </a:tr>
            </a:tbl>
          </a:graphicData>
        </a:graphic>
      </p:graphicFrame>
      <p:cxnSp>
        <p:nvCxnSpPr>
          <p:cNvPr id="11" name="Straight Arrow Connector 10">
            <a:extLst>
              <a:ext uri="{FF2B5EF4-FFF2-40B4-BE49-F238E27FC236}">
                <a16:creationId xmlns:a16="http://schemas.microsoft.com/office/drawing/2014/main" id="{E58184C1-0F90-49B3-8030-C7138ECAC0B4}"/>
              </a:ext>
            </a:extLst>
          </p:cNvPr>
          <p:cNvCxnSpPr/>
          <p:nvPr/>
        </p:nvCxnSpPr>
        <p:spPr>
          <a:xfrm>
            <a:off x="6534150" y="1447800"/>
            <a:ext cx="3182896" cy="442912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12" name="Left Brace 11">
            <a:extLst>
              <a:ext uri="{FF2B5EF4-FFF2-40B4-BE49-F238E27FC236}">
                <a16:creationId xmlns:a16="http://schemas.microsoft.com/office/drawing/2014/main" id="{555FA449-F1BB-4EB3-8837-7446262E05D5}"/>
              </a:ext>
            </a:extLst>
          </p:cNvPr>
          <p:cNvSpPr/>
          <p:nvPr/>
        </p:nvSpPr>
        <p:spPr>
          <a:xfrm>
            <a:off x="9124950" y="2657475"/>
            <a:ext cx="592096" cy="647700"/>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cxnSp>
        <p:nvCxnSpPr>
          <p:cNvPr id="13" name="Straight Arrow Connector 12">
            <a:extLst>
              <a:ext uri="{FF2B5EF4-FFF2-40B4-BE49-F238E27FC236}">
                <a16:creationId xmlns:a16="http://schemas.microsoft.com/office/drawing/2014/main" id="{884C1066-812C-4615-91EC-0085A15D94CE}"/>
              </a:ext>
            </a:extLst>
          </p:cNvPr>
          <p:cNvCxnSpPr>
            <a:cxnSpLocks/>
            <a:stCxn id="12" idx="1"/>
          </p:cNvCxnSpPr>
          <p:nvPr/>
        </p:nvCxnSpPr>
        <p:spPr>
          <a:xfrm flipH="1">
            <a:off x="7124700" y="2981325"/>
            <a:ext cx="2000250" cy="32385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C335B7F7-76F4-4A9E-B968-8C558303C557}"/>
              </a:ext>
            </a:extLst>
          </p:cNvPr>
          <p:cNvCxnSpPr>
            <a:cxnSpLocks/>
          </p:cNvCxnSpPr>
          <p:nvPr/>
        </p:nvCxnSpPr>
        <p:spPr>
          <a:xfrm flipV="1">
            <a:off x="6534150" y="6124353"/>
            <a:ext cx="3182896" cy="238347"/>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6234668E-884F-48F2-989D-CAF7A1BC6BCD}"/>
              </a:ext>
            </a:extLst>
          </p:cNvPr>
          <p:cNvCxnSpPr>
            <a:cxnSpLocks/>
          </p:cNvCxnSpPr>
          <p:nvPr/>
        </p:nvCxnSpPr>
        <p:spPr>
          <a:xfrm flipH="1">
            <a:off x="1764783" y="2019300"/>
            <a:ext cx="1359417" cy="2100262"/>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25" name="Left Brace 24">
            <a:extLst>
              <a:ext uri="{FF2B5EF4-FFF2-40B4-BE49-F238E27FC236}">
                <a16:creationId xmlns:a16="http://schemas.microsoft.com/office/drawing/2014/main" id="{4FE3D06F-83DC-4EC5-A20F-FB16AEA806C3}"/>
              </a:ext>
            </a:extLst>
          </p:cNvPr>
          <p:cNvSpPr/>
          <p:nvPr/>
        </p:nvSpPr>
        <p:spPr>
          <a:xfrm rot="10800000">
            <a:off x="1109334" y="3914775"/>
            <a:ext cx="592096" cy="409575"/>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E"/>
          </a:p>
        </p:txBody>
      </p:sp>
      <p:cxnSp>
        <p:nvCxnSpPr>
          <p:cNvPr id="27" name="Straight Arrow Connector 26">
            <a:extLst>
              <a:ext uri="{FF2B5EF4-FFF2-40B4-BE49-F238E27FC236}">
                <a16:creationId xmlns:a16="http://schemas.microsoft.com/office/drawing/2014/main" id="{BD688C2F-68D7-41DD-BE84-236A9E87C44C}"/>
              </a:ext>
            </a:extLst>
          </p:cNvPr>
          <p:cNvCxnSpPr>
            <a:cxnSpLocks/>
          </p:cNvCxnSpPr>
          <p:nvPr/>
        </p:nvCxnSpPr>
        <p:spPr>
          <a:xfrm flipV="1">
            <a:off x="4000030" y="1447800"/>
            <a:ext cx="1695032" cy="57150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0BAE4719-8E83-44AC-96EA-0EE34AA18907}"/>
              </a:ext>
            </a:extLst>
          </p:cNvPr>
          <p:cNvCxnSpPr>
            <a:cxnSpLocks/>
          </p:cNvCxnSpPr>
          <p:nvPr/>
        </p:nvCxnSpPr>
        <p:spPr>
          <a:xfrm flipH="1">
            <a:off x="6514264" y="1404938"/>
            <a:ext cx="3202782" cy="344676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54772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94BA9919-ED1D-43FB-A41A-62E9A8F93732}"/>
              </a:ext>
            </a:extLst>
          </p:cNvPr>
          <p:cNvPicPr>
            <a:picLocks noChangeAspect="1"/>
          </p:cNvPicPr>
          <p:nvPr/>
        </p:nvPicPr>
        <p:blipFill rotWithShape="1">
          <a:blip r:embed="rId2"/>
          <a:srcRect l="6435" r="7125"/>
          <a:stretch/>
        </p:blipFill>
        <p:spPr>
          <a:xfrm>
            <a:off x="15013" y="219626"/>
            <a:ext cx="5440101" cy="2887062"/>
          </a:xfrm>
          <a:prstGeom prst="rect">
            <a:avLst/>
          </a:prstGeom>
        </p:spPr>
      </p:pic>
      <p:sp>
        <p:nvSpPr>
          <p:cNvPr id="7" name="TextBox 6">
            <a:extLst>
              <a:ext uri="{FF2B5EF4-FFF2-40B4-BE49-F238E27FC236}">
                <a16:creationId xmlns:a16="http://schemas.microsoft.com/office/drawing/2014/main" id="{989D49B8-83DE-4A8C-A3F3-6EAA08900BDD}"/>
              </a:ext>
            </a:extLst>
          </p:cNvPr>
          <p:cNvSpPr txBox="1"/>
          <p:nvPr/>
        </p:nvSpPr>
        <p:spPr>
          <a:xfrm>
            <a:off x="5512905" y="0"/>
            <a:ext cx="6096000" cy="7032694"/>
          </a:xfrm>
          <a:prstGeom prst="rect">
            <a:avLst/>
          </a:prstGeom>
          <a:noFill/>
        </p:spPr>
        <p:txBody>
          <a:bodyPr wrap="square">
            <a:spAutoFit/>
          </a:bodyPr>
          <a:lstStyle/>
          <a:p>
            <a:r>
              <a:rPr lang="en-GB" sz="1100" dirty="0"/>
              <a:t>The following custom flow log for the NAT gateway network interface captures the following fields in the following order.</a:t>
            </a:r>
          </a:p>
          <a:p>
            <a:endParaRPr lang="en-GB" sz="1100" dirty="0"/>
          </a:p>
          <a:p>
            <a:r>
              <a:rPr lang="en-GB" sz="1100" dirty="0"/>
              <a:t>instance-id interface-id </a:t>
            </a:r>
            <a:r>
              <a:rPr lang="en-GB" sz="1100" dirty="0" err="1"/>
              <a:t>srcaddr</a:t>
            </a:r>
            <a:r>
              <a:rPr lang="en-GB" sz="1100" dirty="0"/>
              <a:t> </a:t>
            </a:r>
            <a:r>
              <a:rPr lang="en-GB" sz="1100" dirty="0" err="1"/>
              <a:t>dstaddr</a:t>
            </a:r>
            <a:r>
              <a:rPr lang="en-GB" sz="1100" dirty="0"/>
              <a:t> </a:t>
            </a:r>
            <a:r>
              <a:rPr lang="en-GB" sz="1100" dirty="0" err="1"/>
              <a:t>pkt-srcaddr</a:t>
            </a:r>
            <a:r>
              <a:rPr lang="en-GB" sz="1100" dirty="0"/>
              <a:t> </a:t>
            </a:r>
            <a:r>
              <a:rPr lang="en-GB" sz="1100" dirty="0" err="1"/>
              <a:t>pkt-dstaddr</a:t>
            </a:r>
            <a:endParaRPr lang="en-GB" sz="1100" dirty="0"/>
          </a:p>
          <a:p>
            <a:r>
              <a:rPr lang="en-GB" sz="1100" dirty="0"/>
              <a:t>The flow log shows the flow of traffic from the instance IP address (10.0.1.5) through the NAT gateway network interface to a host on the internet (203.0.113.5). The NAT gateway network interface is a </a:t>
            </a:r>
            <a:r>
              <a:rPr lang="en-GB" sz="1400" b="1" dirty="0">
                <a:solidFill>
                  <a:srgbClr val="FFC000"/>
                </a:solidFill>
              </a:rPr>
              <a:t>requester-managed network interface</a:t>
            </a:r>
            <a:r>
              <a:rPr lang="en-GB" sz="1100" dirty="0"/>
              <a:t>, therefore the flow log record displays a '-' symbol for the instance-id field. </a:t>
            </a:r>
          </a:p>
          <a:p>
            <a:endParaRPr lang="en-GB" sz="1100" dirty="0"/>
          </a:p>
          <a:p>
            <a:r>
              <a:rPr lang="en-GB" sz="1100" dirty="0"/>
              <a:t>The following line shows </a:t>
            </a:r>
            <a:r>
              <a:rPr lang="en-GB" sz="1100" b="1" dirty="0">
                <a:solidFill>
                  <a:schemeClr val="accent1"/>
                </a:solidFill>
              </a:rPr>
              <a:t>traffic from the source instance </a:t>
            </a:r>
            <a:r>
              <a:rPr lang="en-GB" sz="1100" dirty="0"/>
              <a:t>to the NAT gateway network interface. The values for the </a:t>
            </a:r>
            <a:r>
              <a:rPr lang="en-GB" sz="1100" dirty="0" err="1"/>
              <a:t>dstaddr</a:t>
            </a:r>
            <a:r>
              <a:rPr lang="en-GB" sz="1100" dirty="0"/>
              <a:t> and </a:t>
            </a:r>
            <a:r>
              <a:rPr lang="en-GB" sz="1100" dirty="0" err="1"/>
              <a:t>pkt-dstaddr</a:t>
            </a:r>
            <a:r>
              <a:rPr lang="en-GB" sz="1100" dirty="0"/>
              <a:t> fields are different. The </a:t>
            </a:r>
            <a:r>
              <a:rPr lang="en-GB" sz="1100" dirty="0" err="1"/>
              <a:t>dstaddr</a:t>
            </a:r>
            <a:r>
              <a:rPr lang="en-GB" sz="1100" dirty="0"/>
              <a:t> field displays the private IP address of the NAT gateway network interface, and the </a:t>
            </a:r>
            <a:r>
              <a:rPr lang="en-GB" sz="1100" b="1" dirty="0" err="1">
                <a:highlight>
                  <a:srgbClr val="FFFF00"/>
                </a:highlight>
              </a:rPr>
              <a:t>pkt-dstaddr</a:t>
            </a:r>
            <a:r>
              <a:rPr lang="en-GB" sz="1100" b="1" dirty="0">
                <a:highlight>
                  <a:srgbClr val="FFFF00"/>
                </a:highlight>
              </a:rPr>
              <a:t> field displays the final destination </a:t>
            </a:r>
            <a:r>
              <a:rPr lang="en-GB" sz="1100" dirty="0"/>
              <a:t>IP address of the host on the internet.</a:t>
            </a:r>
          </a:p>
          <a:p>
            <a:endParaRPr lang="en-GB" sz="1100" dirty="0"/>
          </a:p>
          <a:p>
            <a:pPr marL="171450" indent="-171450">
              <a:buFontTx/>
              <a:buChar char="-"/>
            </a:pPr>
            <a:r>
              <a:rPr lang="en-GB" sz="1100" dirty="0"/>
              <a:t>eni-1235b8ca123456789 10.0.1.5 10.0.0.220 10.0.1.5 203.0.113.5</a:t>
            </a:r>
          </a:p>
          <a:p>
            <a:pPr marL="171450" indent="-171450">
              <a:buFontTx/>
              <a:buChar char="-"/>
            </a:pPr>
            <a:endParaRPr lang="en-GB" sz="1100" dirty="0"/>
          </a:p>
          <a:p>
            <a:r>
              <a:rPr lang="en-GB" sz="1100" dirty="0"/>
              <a:t>The next </a:t>
            </a:r>
            <a:r>
              <a:rPr lang="en-GB" sz="1100" b="1" dirty="0">
                <a:solidFill>
                  <a:schemeClr val="accent1"/>
                </a:solidFill>
              </a:rPr>
              <a:t>two lines show the traffic from the NAT gateway </a:t>
            </a:r>
            <a:r>
              <a:rPr lang="en-GB" sz="1100" dirty="0"/>
              <a:t>network interface </a:t>
            </a:r>
            <a:r>
              <a:rPr lang="en-GB" sz="1100" dirty="0">
                <a:highlight>
                  <a:srgbClr val="FFFF00"/>
                </a:highlight>
              </a:rPr>
              <a:t>to </a:t>
            </a:r>
            <a:r>
              <a:rPr lang="en-GB" sz="1100" dirty="0"/>
              <a:t>the target host on the internet, </a:t>
            </a:r>
            <a:r>
              <a:rPr lang="en-GB" sz="1100" dirty="0">
                <a:highlight>
                  <a:srgbClr val="FFFF00"/>
                </a:highlight>
              </a:rPr>
              <a:t>and the response traffic </a:t>
            </a:r>
            <a:r>
              <a:rPr lang="en-GB" sz="1100" dirty="0"/>
              <a:t>from the host to the NAT gateway network interface.</a:t>
            </a:r>
          </a:p>
          <a:p>
            <a:endParaRPr lang="en-GB" sz="1100" dirty="0"/>
          </a:p>
          <a:p>
            <a:r>
              <a:rPr lang="en-GB" sz="1100" dirty="0"/>
              <a:t>- eni-1235b8ca123456789 10.0.0.220 203.0.113.5 10.0.0.220 203.0.113.5</a:t>
            </a:r>
          </a:p>
          <a:p>
            <a:pPr marL="171450" indent="-171450">
              <a:buFontTx/>
              <a:buChar char="-"/>
            </a:pPr>
            <a:r>
              <a:rPr lang="en-GB" sz="1100" dirty="0"/>
              <a:t>eni-1235b8ca123456789 203.0.113.5 10.0.0.220 203.0.113.5 10.0.0.220</a:t>
            </a:r>
          </a:p>
          <a:p>
            <a:pPr marL="171450" indent="-171450">
              <a:buFontTx/>
              <a:buChar char="-"/>
            </a:pPr>
            <a:endParaRPr lang="en-GB" sz="1100" dirty="0"/>
          </a:p>
          <a:p>
            <a:pPr marL="171450" indent="-171450">
              <a:buFontTx/>
              <a:buChar char="-"/>
            </a:pPr>
            <a:endParaRPr lang="en-GB" sz="1100" dirty="0"/>
          </a:p>
          <a:p>
            <a:r>
              <a:rPr lang="en-GB" sz="1100" dirty="0"/>
              <a:t>The following line shows the </a:t>
            </a:r>
            <a:r>
              <a:rPr lang="en-GB" sz="1100" dirty="0">
                <a:highlight>
                  <a:srgbClr val="FFFF00"/>
                </a:highlight>
              </a:rPr>
              <a:t>response</a:t>
            </a:r>
            <a:r>
              <a:rPr lang="en-GB" sz="1100" dirty="0"/>
              <a:t> traffic from the </a:t>
            </a:r>
            <a:r>
              <a:rPr lang="en-GB" sz="1100" dirty="0">
                <a:highlight>
                  <a:srgbClr val="FFFF00"/>
                </a:highlight>
              </a:rPr>
              <a:t>NAT</a:t>
            </a:r>
            <a:r>
              <a:rPr lang="en-GB" sz="1100" dirty="0"/>
              <a:t> gateway network interface to the </a:t>
            </a:r>
            <a:r>
              <a:rPr lang="en-GB" sz="1100" dirty="0">
                <a:highlight>
                  <a:srgbClr val="FFFF00"/>
                </a:highlight>
              </a:rPr>
              <a:t>source </a:t>
            </a:r>
            <a:r>
              <a:rPr lang="en-GB" sz="1100" dirty="0"/>
              <a:t>instance. The values for the </a:t>
            </a:r>
            <a:r>
              <a:rPr lang="en-GB" sz="1100" dirty="0" err="1"/>
              <a:t>srcaddr</a:t>
            </a:r>
            <a:r>
              <a:rPr lang="en-GB" sz="1100" dirty="0"/>
              <a:t> and </a:t>
            </a:r>
            <a:r>
              <a:rPr lang="en-GB" sz="1100" dirty="0" err="1"/>
              <a:t>pkt-srcaddr</a:t>
            </a:r>
            <a:r>
              <a:rPr lang="en-GB" sz="1100" dirty="0"/>
              <a:t> fields are different. The </a:t>
            </a:r>
            <a:r>
              <a:rPr lang="en-GB" sz="1100" dirty="0" err="1"/>
              <a:t>srcaddr</a:t>
            </a:r>
            <a:r>
              <a:rPr lang="en-GB" sz="1100" dirty="0"/>
              <a:t> field displays the private IP address of the NAT gateway network interface, and the </a:t>
            </a:r>
            <a:r>
              <a:rPr lang="en-GB" sz="1100" dirty="0" err="1"/>
              <a:t>pkt-srcaddr</a:t>
            </a:r>
            <a:r>
              <a:rPr lang="en-GB" sz="1100" dirty="0"/>
              <a:t> field displays the IP address of the host on the internet.</a:t>
            </a:r>
          </a:p>
          <a:p>
            <a:endParaRPr lang="en-GB" sz="1100" dirty="0"/>
          </a:p>
          <a:p>
            <a:pPr marL="171450" indent="-171450">
              <a:buFontTx/>
              <a:buChar char="-"/>
            </a:pPr>
            <a:r>
              <a:rPr lang="en-GB" sz="1100" dirty="0"/>
              <a:t>eni-1235b8ca123456789 10.0.0.220 10.0.1.5 203.0.113.5 10.0.1.5</a:t>
            </a:r>
          </a:p>
          <a:p>
            <a:pPr marL="171450" indent="-171450">
              <a:buFontTx/>
              <a:buChar char="-"/>
            </a:pPr>
            <a:endParaRPr lang="en-GB" sz="1100" dirty="0"/>
          </a:p>
          <a:p>
            <a:pPr marL="171450" indent="-171450">
              <a:buFontTx/>
              <a:buChar char="-"/>
            </a:pPr>
            <a:endParaRPr lang="en-GB" sz="1100" dirty="0"/>
          </a:p>
          <a:p>
            <a:r>
              <a:rPr lang="en-GB" sz="1100" dirty="0"/>
              <a:t>You create another custom flow log using the same set of fields as above. You create the flow log for the </a:t>
            </a:r>
            <a:r>
              <a:rPr lang="en-GB" sz="1100" dirty="0">
                <a:highlight>
                  <a:srgbClr val="FFFF00"/>
                </a:highlight>
              </a:rPr>
              <a:t>network interface for the instance in the private subnet</a:t>
            </a:r>
            <a:r>
              <a:rPr lang="en-GB" sz="1100" dirty="0"/>
              <a:t>. In this case, the instance-id field returns the ID of the instance that's associated with the network interface, and there is no difference between the </a:t>
            </a:r>
            <a:r>
              <a:rPr lang="en-GB" sz="1100" dirty="0" err="1"/>
              <a:t>dstaddr</a:t>
            </a:r>
            <a:r>
              <a:rPr lang="en-GB" sz="1100" dirty="0"/>
              <a:t> and </a:t>
            </a:r>
            <a:r>
              <a:rPr lang="en-GB" sz="1100" dirty="0" err="1"/>
              <a:t>pkt-dstaddr</a:t>
            </a:r>
            <a:r>
              <a:rPr lang="en-GB" sz="1100" dirty="0"/>
              <a:t> fields and the </a:t>
            </a:r>
            <a:r>
              <a:rPr lang="en-GB" sz="1100" dirty="0" err="1"/>
              <a:t>srcaddr</a:t>
            </a:r>
            <a:r>
              <a:rPr lang="en-GB" sz="1100" dirty="0"/>
              <a:t> and </a:t>
            </a:r>
            <a:r>
              <a:rPr lang="en-GB" sz="1100" dirty="0" err="1"/>
              <a:t>pkt-srcaddr</a:t>
            </a:r>
            <a:r>
              <a:rPr lang="en-GB" sz="1100" dirty="0"/>
              <a:t> fields. Unlike the network interface for the NAT gateway, this network interface is not an intermediate network interface for traffic.</a:t>
            </a:r>
          </a:p>
          <a:p>
            <a:endParaRPr lang="en-GB" sz="1100" dirty="0"/>
          </a:p>
          <a:p>
            <a:r>
              <a:rPr lang="en-GB" sz="1100" b="1" dirty="0"/>
              <a:t>i-01234567890123456 </a:t>
            </a:r>
            <a:r>
              <a:rPr lang="en-GB" sz="1100" dirty="0"/>
              <a:t>eni-1111aaaa2222bbbb3 10.0.1.5 203.0.113.5 10.0.1.5 203.0.113.5 #Traffic from the source instance to host on the internet</a:t>
            </a:r>
          </a:p>
          <a:p>
            <a:r>
              <a:rPr lang="en-GB" sz="1100" b="1" dirty="0"/>
              <a:t>i-01234567890123456</a:t>
            </a:r>
            <a:r>
              <a:rPr lang="en-GB" sz="1100" dirty="0"/>
              <a:t> eni-1111aaaa2222bbbb3 203.0.113.5 10.0.1.5 203.0.113.5 10.0.1.5 #Response traffic from host on the internet to the source instance</a:t>
            </a:r>
            <a:endParaRPr lang="en-IE" sz="1100" dirty="0"/>
          </a:p>
        </p:txBody>
      </p:sp>
      <p:cxnSp>
        <p:nvCxnSpPr>
          <p:cNvPr id="9" name="Straight Arrow Connector 8">
            <a:extLst>
              <a:ext uri="{FF2B5EF4-FFF2-40B4-BE49-F238E27FC236}">
                <a16:creationId xmlns:a16="http://schemas.microsoft.com/office/drawing/2014/main" id="{E05B68AA-2DEB-49A7-B7BC-179F7059E5C7}"/>
              </a:ext>
            </a:extLst>
          </p:cNvPr>
          <p:cNvCxnSpPr>
            <a:cxnSpLocks/>
          </p:cNvCxnSpPr>
          <p:nvPr/>
        </p:nvCxnSpPr>
        <p:spPr>
          <a:xfrm flipH="1">
            <a:off x="3368484" y="1755754"/>
            <a:ext cx="786827"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0" name="Straight Arrow Connector 9">
            <a:extLst>
              <a:ext uri="{FF2B5EF4-FFF2-40B4-BE49-F238E27FC236}">
                <a16:creationId xmlns:a16="http://schemas.microsoft.com/office/drawing/2014/main" id="{E5673B8C-E08D-496B-B031-1E199758595D}"/>
              </a:ext>
            </a:extLst>
          </p:cNvPr>
          <p:cNvCxnSpPr>
            <a:cxnSpLocks/>
          </p:cNvCxnSpPr>
          <p:nvPr/>
        </p:nvCxnSpPr>
        <p:spPr>
          <a:xfrm flipH="1">
            <a:off x="1951382" y="1755754"/>
            <a:ext cx="849733"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1" name="Straight Arrow Connector 10">
            <a:extLst>
              <a:ext uri="{FF2B5EF4-FFF2-40B4-BE49-F238E27FC236}">
                <a16:creationId xmlns:a16="http://schemas.microsoft.com/office/drawing/2014/main" id="{5EA795E4-1F1B-4C54-92F6-62FC0ADFE262}"/>
              </a:ext>
            </a:extLst>
          </p:cNvPr>
          <p:cNvCxnSpPr>
            <a:cxnSpLocks/>
          </p:cNvCxnSpPr>
          <p:nvPr/>
        </p:nvCxnSpPr>
        <p:spPr>
          <a:xfrm>
            <a:off x="3371167" y="1299002"/>
            <a:ext cx="784144"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cxnSp>
        <p:nvCxnSpPr>
          <p:cNvPr id="12" name="Straight Arrow Connector 11">
            <a:extLst>
              <a:ext uri="{FF2B5EF4-FFF2-40B4-BE49-F238E27FC236}">
                <a16:creationId xmlns:a16="http://schemas.microsoft.com/office/drawing/2014/main" id="{A50B37AB-5059-4CFB-9E73-66010436A045}"/>
              </a:ext>
            </a:extLst>
          </p:cNvPr>
          <p:cNvCxnSpPr>
            <a:cxnSpLocks/>
          </p:cNvCxnSpPr>
          <p:nvPr/>
        </p:nvCxnSpPr>
        <p:spPr>
          <a:xfrm>
            <a:off x="2105251" y="1299002"/>
            <a:ext cx="629813"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2" name="Oval 21">
            <a:extLst>
              <a:ext uri="{FF2B5EF4-FFF2-40B4-BE49-F238E27FC236}">
                <a16:creationId xmlns:a16="http://schemas.microsoft.com/office/drawing/2014/main" id="{9E15D072-51EF-45BD-A941-D8B321F23C5C}"/>
              </a:ext>
            </a:extLst>
          </p:cNvPr>
          <p:cNvSpPr/>
          <p:nvPr/>
        </p:nvSpPr>
        <p:spPr>
          <a:xfrm>
            <a:off x="2017433" y="1148531"/>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1</a:t>
            </a:r>
          </a:p>
        </p:txBody>
      </p:sp>
      <p:sp>
        <p:nvSpPr>
          <p:cNvPr id="23" name="Oval 22">
            <a:extLst>
              <a:ext uri="{FF2B5EF4-FFF2-40B4-BE49-F238E27FC236}">
                <a16:creationId xmlns:a16="http://schemas.microsoft.com/office/drawing/2014/main" id="{6E00171D-31F9-4FE6-8522-34EFE57128DB}"/>
              </a:ext>
            </a:extLst>
          </p:cNvPr>
          <p:cNvSpPr/>
          <p:nvPr/>
        </p:nvSpPr>
        <p:spPr>
          <a:xfrm>
            <a:off x="5154089" y="2342652"/>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1</a:t>
            </a:r>
          </a:p>
        </p:txBody>
      </p:sp>
      <p:sp>
        <p:nvSpPr>
          <p:cNvPr id="24" name="Oval 23">
            <a:extLst>
              <a:ext uri="{FF2B5EF4-FFF2-40B4-BE49-F238E27FC236}">
                <a16:creationId xmlns:a16="http://schemas.microsoft.com/office/drawing/2014/main" id="{E2B3B6B5-D12C-4851-8C80-BE8FCD5334D1}"/>
              </a:ext>
            </a:extLst>
          </p:cNvPr>
          <p:cNvSpPr/>
          <p:nvPr/>
        </p:nvSpPr>
        <p:spPr>
          <a:xfrm>
            <a:off x="3311826" y="1148531"/>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2</a:t>
            </a:r>
          </a:p>
        </p:txBody>
      </p:sp>
      <p:sp>
        <p:nvSpPr>
          <p:cNvPr id="25" name="Oval 24">
            <a:extLst>
              <a:ext uri="{FF2B5EF4-FFF2-40B4-BE49-F238E27FC236}">
                <a16:creationId xmlns:a16="http://schemas.microsoft.com/office/drawing/2014/main" id="{5DEF3CCA-DAAB-43C4-BC58-5C7130AD4278}"/>
              </a:ext>
            </a:extLst>
          </p:cNvPr>
          <p:cNvSpPr/>
          <p:nvPr/>
        </p:nvSpPr>
        <p:spPr>
          <a:xfrm>
            <a:off x="5154089" y="3106688"/>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2</a:t>
            </a:r>
          </a:p>
        </p:txBody>
      </p:sp>
      <p:sp>
        <p:nvSpPr>
          <p:cNvPr id="26" name="Oval 25">
            <a:extLst>
              <a:ext uri="{FF2B5EF4-FFF2-40B4-BE49-F238E27FC236}">
                <a16:creationId xmlns:a16="http://schemas.microsoft.com/office/drawing/2014/main" id="{08970804-CFAA-440E-BCC0-694B56FE3EF0}"/>
              </a:ext>
            </a:extLst>
          </p:cNvPr>
          <p:cNvSpPr/>
          <p:nvPr/>
        </p:nvSpPr>
        <p:spPr>
          <a:xfrm>
            <a:off x="3975903" y="1605283"/>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3</a:t>
            </a:r>
          </a:p>
        </p:txBody>
      </p:sp>
      <p:sp>
        <p:nvSpPr>
          <p:cNvPr id="27" name="Oval 26">
            <a:extLst>
              <a:ext uri="{FF2B5EF4-FFF2-40B4-BE49-F238E27FC236}">
                <a16:creationId xmlns:a16="http://schemas.microsoft.com/office/drawing/2014/main" id="{8D9C89EE-2009-4B72-93B1-044A184C93B3}"/>
              </a:ext>
            </a:extLst>
          </p:cNvPr>
          <p:cNvSpPr/>
          <p:nvPr/>
        </p:nvSpPr>
        <p:spPr>
          <a:xfrm>
            <a:off x="5154089" y="3429000"/>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3</a:t>
            </a:r>
          </a:p>
        </p:txBody>
      </p:sp>
      <p:sp>
        <p:nvSpPr>
          <p:cNvPr id="28" name="Oval 27">
            <a:extLst>
              <a:ext uri="{FF2B5EF4-FFF2-40B4-BE49-F238E27FC236}">
                <a16:creationId xmlns:a16="http://schemas.microsoft.com/office/drawing/2014/main" id="{A87AFEBA-E401-4E0A-A049-11E74E2F09EC}"/>
              </a:ext>
            </a:extLst>
          </p:cNvPr>
          <p:cNvSpPr/>
          <p:nvPr/>
        </p:nvSpPr>
        <p:spPr>
          <a:xfrm>
            <a:off x="2376248" y="1605283"/>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4</a:t>
            </a:r>
          </a:p>
        </p:txBody>
      </p:sp>
      <p:sp>
        <p:nvSpPr>
          <p:cNvPr id="29" name="Oval 28">
            <a:extLst>
              <a:ext uri="{FF2B5EF4-FFF2-40B4-BE49-F238E27FC236}">
                <a16:creationId xmlns:a16="http://schemas.microsoft.com/office/drawing/2014/main" id="{3E2A14DB-59B9-4235-9FE5-35D1EBC27359}"/>
              </a:ext>
            </a:extLst>
          </p:cNvPr>
          <p:cNvSpPr/>
          <p:nvPr/>
        </p:nvSpPr>
        <p:spPr>
          <a:xfrm>
            <a:off x="5154089" y="4685304"/>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4</a:t>
            </a:r>
          </a:p>
        </p:txBody>
      </p:sp>
      <p:cxnSp>
        <p:nvCxnSpPr>
          <p:cNvPr id="30" name="Straight Arrow Connector 29">
            <a:extLst>
              <a:ext uri="{FF2B5EF4-FFF2-40B4-BE49-F238E27FC236}">
                <a16:creationId xmlns:a16="http://schemas.microsoft.com/office/drawing/2014/main" id="{3EE156D0-6CCD-46E1-A375-7E9F2FEB9213}"/>
              </a:ext>
            </a:extLst>
          </p:cNvPr>
          <p:cNvCxnSpPr>
            <a:cxnSpLocks/>
          </p:cNvCxnSpPr>
          <p:nvPr/>
        </p:nvCxnSpPr>
        <p:spPr>
          <a:xfrm>
            <a:off x="847007" y="1295404"/>
            <a:ext cx="629813"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31" name="Oval 30">
            <a:extLst>
              <a:ext uri="{FF2B5EF4-FFF2-40B4-BE49-F238E27FC236}">
                <a16:creationId xmlns:a16="http://schemas.microsoft.com/office/drawing/2014/main" id="{14A2A4F7-24DA-42B4-AC6A-E5DB56A281AC}"/>
              </a:ext>
            </a:extLst>
          </p:cNvPr>
          <p:cNvSpPr/>
          <p:nvPr/>
        </p:nvSpPr>
        <p:spPr>
          <a:xfrm>
            <a:off x="657407" y="1144933"/>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A</a:t>
            </a:r>
          </a:p>
        </p:txBody>
      </p:sp>
      <p:sp>
        <p:nvSpPr>
          <p:cNvPr id="32" name="Oval 31">
            <a:extLst>
              <a:ext uri="{FF2B5EF4-FFF2-40B4-BE49-F238E27FC236}">
                <a16:creationId xmlns:a16="http://schemas.microsoft.com/office/drawing/2014/main" id="{83DC8789-9D58-407B-9A82-309E9826E9D3}"/>
              </a:ext>
            </a:extLst>
          </p:cNvPr>
          <p:cNvSpPr/>
          <p:nvPr/>
        </p:nvSpPr>
        <p:spPr>
          <a:xfrm>
            <a:off x="5154089" y="6150935"/>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A</a:t>
            </a:r>
          </a:p>
        </p:txBody>
      </p:sp>
      <p:sp>
        <p:nvSpPr>
          <p:cNvPr id="33" name="Oval 32">
            <a:extLst>
              <a:ext uri="{FF2B5EF4-FFF2-40B4-BE49-F238E27FC236}">
                <a16:creationId xmlns:a16="http://schemas.microsoft.com/office/drawing/2014/main" id="{416B744B-9D0E-4DF5-8379-CE823E479E90}"/>
              </a:ext>
            </a:extLst>
          </p:cNvPr>
          <p:cNvSpPr/>
          <p:nvPr/>
        </p:nvSpPr>
        <p:spPr>
          <a:xfrm>
            <a:off x="1476820" y="1605283"/>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B</a:t>
            </a:r>
          </a:p>
        </p:txBody>
      </p:sp>
      <p:cxnSp>
        <p:nvCxnSpPr>
          <p:cNvPr id="34" name="Straight Arrow Connector 33">
            <a:extLst>
              <a:ext uri="{FF2B5EF4-FFF2-40B4-BE49-F238E27FC236}">
                <a16:creationId xmlns:a16="http://schemas.microsoft.com/office/drawing/2014/main" id="{38D97BA6-48FB-4197-AE6B-365EBBC2C9EE}"/>
              </a:ext>
            </a:extLst>
          </p:cNvPr>
          <p:cNvCxnSpPr>
            <a:cxnSpLocks/>
          </p:cNvCxnSpPr>
          <p:nvPr/>
        </p:nvCxnSpPr>
        <p:spPr>
          <a:xfrm flipH="1">
            <a:off x="894102" y="1745148"/>
            <a:ext cx="582718" cy="0"/>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21" name="Oval 20">
            <a:extLst>
              <a:ext uri="{FF2B5EF4-FFF2-40B4-BE49-F238E27FC236}">
                <a16:creationId xmlns:a16="http://schemas.microsoft.com/office/drawing/2014/main" id="{0012501B-3DBF-40CF-B8E4-52800AC676DC}"/>
              </a:ext>
            </a:extLst>
          </p:cNvPr>
          <p:cNvSpPr/>
          <p:nvPr/>
        </p:nvSpPr>
        <p:spPr>
          <a:xfrm>
            <a:off x="5154089" y="6546205"/>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B</a:t>
            </a:r>
          </a:p>
        </p:txBody>
      </p:sp>
      <p:sp>
        <p:nvSpPr>
          <p:cNvPr id="35" name="Oval 34">
            <a:extLst>
              <a:ext uri="{FF2B5EF4-FFF2-40B4-BE49-F238E27FC236}">
                <a16:creationId xmlns:a16="http://schemas.microsoft.com/office/drawing/2014/main" id="{6F6D8783-6296-4030-A583-E989AD21AC26}"/>
              </a:ext>
            </a:extLst>
          </p:cNvPr>
          <p:cNvSpPr/>
          <p:nvPr/>
        </p:nvSpPr>
        <p:spPr>
          <a:xfrm>
            <a:off x="5154089" y="6230680"/>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A</a:t>
            </a:r>
          </a:p>
        </p:txBody>
      </p:sp>
      <p:sp>
        <p:nvSpPr>
          <p:cNvPr id="36" name="Oval 35">
            <a:extLst>
              <a:ext uri="{FF2B5EF4-FFF2-40B4-BE49-F238E27FC236}">
                <a16:creationId xmlns:a16="http://schemas.microsoft.com/office/drawing/2014/main" id="{E809F3C0-FB9A-47D3-9D78-57F01FB43721}"/>
              </a:ext>
            </a:extLst>
          </p:cNvPr>
          <p:cNvSpPr/>
          <p:nvPr/>
        </p:nvSpPr>
        <p:spPr>
          <a:xfrm>
            <a:off x="5154089" y="6625950"/>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B</a:t>
            </a:r>
          </a:p>
        </p:txBody>
      </p:sp>
    </p:spTree>
    <p:extLst>
      <p:ext uri="{BB962C8B-B14F-4D97-AF65-F5344CB8AC3E}">
        <p14:creationId xmlns:p14="http://schemas.microsoft.com/office/powerpoint/2010/main" val="18224981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39248B2-F3BB-4CDB-8D7F-15971EE01099}"/>
              </a:ext>
            </a:extLst>
          </p:cNvPr>
          <p:cNvPicPr>
            <a:picLocks noChangeAspect="1"/>
          </p:cNvPicPr>
          <p:nvPr/>
        </p:nvPicPr>
        <p:blipFill>
          <a:blip r:embed="rId2"/>
          <a:stretch>
            <a:fillRect/>
          </a:stretch>
        </p:blipFill>
        <p:spPr>
          <a:xfrm>
            <a:off x="2527004" y="1049994"/>
            <a:ext cx="6962775" cy="3629025"/>
          </a:xfrm>
          <a:prstGeom prst="rect">
            <a:avLst/>
          </a:prstGeom>
        </p:spPr>
      </p:pic>
      <p:sp>
        <p:nvSpPr>
          <p:cNvPr id="6" name="TextBox 5">
            <a:extLst>
              <a:ext uri="{FF2B5EF4-FFF2-40B4-BE49-F238E27FC236}">
                <a16:creationId xmlns:a16="http://schemas.microsoft.com/office/drawing/2014/main" id="{D76A89FB-4E64-441A-B7B6-843E3125FE55}"/>
              </a:ext>
            </a:extLst>
          </p:cNvPr>
          <p:cNvSpPr txBox="1"/>
          <p:nvPr/>
        </p:nvSpPr>
        <p:spPr>
          <a:xfrm>
            <a:off x="133563" y="0"/>
            <a:ext cx="9588247" cy="646331"/>
          </a:xfrm>
          <a:prstGeom prst="rect">
            <a:avLst/>
          </a:prstGeom>
          <a:noFill/>
        </p:spPr>
        <p:txBody>
          <a:bodyPr wrap="square">
            <a:spAutoFit/>
          </a:bodyPr>
          <a:lstStyle/>
          <a:p>
            <a:r>
              <a:rPr lang="en-GB" sz="1200" dirty="0"/>
              <a:t>Traffic through a transit gateway</a:t>
            </a:r>
          </a:p>
          <a:p>
            <a:r>
              <a:rPr lang="en-GB" sz="1200" dirty="0"/>
              <a:t>In this example, a client in VPC A connects to a web server in VPC B through a transit gateway. The client and server are in different </a:t>
            </a:r>
            <a:r>
              <a:rPr lang="en-GB" sz="1200" b="1" dirty="0"/>
              <a:t>Availability Zones</a:t>
            </a:r>
            <a:r>
              <a:rPr lang="en-GB" sz="1200" dirty="0"/>
              <a:t>. Therefore, traffic arrives at the server in VPC B using eni-11111111111111111 and leaves VPC B using eni-22222222222222222.</a:t>
            </a:r>
            <a:endParaRPr lang="en-IE" sz="1200" dirty="0"/>
          </a:p>
        </p:txBody>
      </p:sp>
      <p:sp>
        <p:nvSpPr>
          <p:cNvPr id="8" name="TextBox 7">
            <a:extLst>
              <a:ext uri="{FF2B5EF4-FFF2-40B4-BE49-F238E27FC236}">
                <a16:creationId xmlns:a16="http://schemas.microsoft.com/office/drawing/2014/main" id="{0D7EA0E4-C397-42B1-B3F0-EA4BB9454291}"/>
              </a:ext>
            </a:extLst>
          </p:cNvPr>
          <p:cNvSpPr txBox="1"/>
          <p:nvPr/>
        </p:nvSpPr>
        <p:spPr>
          <a:xfrm>
            <a:off x="133564" y="6037594"/>
            <a:ext cx="6097712" cy="276999"/>
          </a:xfrm>
          <a:prstGeom prst="rect">
            <a:avLst/>
          </a:prstGeom>
          <a:noFill/>
        </p:spPr>
        <p:txBody>
          <a:bodyPr wrap="square">
            <a:spAutoFit/>
          </a:bodyPr>
          <a:lstStyle/>
          <a:p>
            <a:r>
              <a:rPr lang="en-GB" sz="1200" b="1" i="0" dirty="0">
                <a:solidFill>
                  <a:srgbClr val="16191F"/>
                </a:solidFill>
                <a:effectLst/>
                <a:latin typeface="Amazon Ember"/>
              </a:rPr>
              <a:t>You create a custom flow log for VPC B with the following format.</a:t>
            </a:r>
            <a:endParaRPr lang="en-IE" sz="1200" b="1" dirty="0"/>
          </a:p>
        </p:txBody>
      </p:sp>
      <p:sp>
        <p:nvSpPr>
          <p:cNvPr id="10" name="TextBox 9">
            <a:extLst>
              <a:ext uri="{FF2B5EF4-FFF2-40B4-BE49-F238E27FC236}">
                <a16:creationId xmlns:a16="http://schemas.microsoft.com/office/drawing/2014/main" id="{C545A75E-03CD-4C05-8D4F-D7B21E4DEEE0}"/>
              </a:ext>
            </a:extLst>
          </p:cNvPr>
          <p:cNvSpPr txBox="1"/>
          <p:nvPr/>
        </p:nvSpPr>
        <p:spPr>
          <a:xfrm>
            <a:off x="491447" y="6457979"/>
            <a:ext cx="11209105" cy="276999"/>
          </a:xfrm>
          <a:prstGeom prst="rect">
            <a:avLst/>
          </a:prstGeom>
          <a:noFill/>
        </p:spPr>
        <p:txBody>
          <a:bodyPr wrap="square">
            <a:spAutoFit/>
          </a:bodyPr>
          <a:lstStyle/>
          <a:p>
            <a:r>
              <a:rPr lang="en-IE" sz="1200" dirty="0"/>
              <a:t>version interface-id account-id </a:t>
            </a:r>
            <a:r>
              <a:rPr lang="en-IE" sz="1200" dirty="0" err="1"/>
              <a:t>vpc</a:t>
            </a:r>
            <a:r>
              <a:rPr lang="en-IE" sz="1200" dirty="0"/>
              <a:t>-id subnet-id instance-id </a:t>
            </a:r>
            <a:r>
              <a:rPr lang="en-IE" sz="1200" dirty="0" err="1"/>
              <a:t>srcaddr</a:t>
            </a:r>
            <a:r>
              <a:rPr lang="en-IE" sz="1200" dirty="0"/>
              <a:t> </a:t>
            </a:r>
            <a:r>
              <a:rPr lang="en-IE" sz="1200" dirty="0" err="1"/>
              <a:t>dstaddr</a:t>
            </a:r>
            <a:r>
              <a:rPr lang="en-IE" sz="1200" dirty="0"/>
              <a:t> </a:t>
            </a:r>
            <a:r>
              <a:rPr lang="en-IE" sz="1200" dirty="0" err="1"/>
              <a:t>srcport</a:t>
            </a:r>
            <a:r>
              <a:rPr lang="en-IE" sz="1200" dirty="0"/>
              <a:t> </a:t>
            </a:r>
            <a:r>
              <a:rPr lang="en-IE" sz="1200" dirty="0" err="1"/>
              <a:t>dstport</a:t>
            </a:r>
            <a:r>
              <a:rPr lang="en-IE" sz="1200" dirty="0"/>
              <a:t> protocol </a:t>
            </a:r>
            <a:r>
              <a:rPr lang="en-IE" sz="1200" dirty="0" err="1"/>
              <a:t>tcp</a:t>
            </a:r>
            <a:r>
              <a:rPr lang="en-IE" sz="1200" dirty="0"/>
              <a:t>-flags type pkt-srcaddr pkt-dstaddr action log-status</a:t>
            </a:r>
          </a:p>
        </p:txBody>
      </p:sp>
      <p:sp>
        <p:nvSpPr>
          <p:cNvPr id="12" name="TextBox 11">
            <a:extLst>
              <a:ext uri="{FF2B5EF4-FFF2-40B4-BE49-F238E27FC236}">
                <a16:creationId xmlns:a16="http://schemas.microsoft.com/office/drawing/2014/main" id="{7DEDFE4D-0A50-4E24-B580-F31765EC19E1}"/>
              </a:ext>
            </a:extLst>
          </p:cNvPr>
          <p:cNvSpPr txBox="1"/>
          <p:nvPr/>
        </p:nvSpPr>
        <p:spPr>
          <a:xfrm>
            <a:off x="3133618" y="4990382"/>
            <a:ext cx="8566934" cy="1015663"/>
          </a:xfrm>
          <a:prstGeom prst="rect">
            <a:avLst/>
          </a:prstGeom>
          <a:noFill/>
        </p:spPr>
        <p:txBody>
          <a:bodyPr wrap="square">
            <a:spAutoFit/>
          </a:bodyPr>
          <a:lstStyle/>
          <a:p>
            <a:r>
              <a:rPr lang="en-IE" sz="1200" dirty="0"/>
              <a:t>3 eni-33333333333333333 123456789010 vpc-abcdefab012345678 subnet-22222222bbbbbbbbb i-01234567890123456 10.20.33.164 10.40.2.236 39812 80 6 3 IPv4 10.20.33.164 10.40.2.236 ACCEPT OK</a:t>
            </a:r>
          </a:p>
          <a:p>
            <a:r>
              <a:rPr lang="en-IE" sz="1200" dirty="0"/>
              <a:t>...</a:t>
            </a:r>
          </a:p>
          <a:p>
            <a:r>
              <a:rPr lang="en-IE" sz="1200" dirty="0"/>
              <a:t>3 eni-33333333333333333 123456789010 vpc-abcdefab012345678 subnet-22222222bbbbbbbbb i-01234567890123456 10.40.2.236 10.20.33.164 80 39812 6 19 IPv4 10.40.2.236 10.20.33.164 ACCEPT OK</a:t>
            </a:r>
          </a:p>
        </p:txBody>
      </p:sp>
      <p:cxnSp>
        <p:nvCxnSpPr>
          <p:cNvPr id="13" name="Straight Arrow Connector 12">
            <a:extLst>
              <a:ext uri="{FF2B5EF4-FFF2-40B4-BE49-F238E27FC236}">
                <a16:creationId xmlns:a16="http://schemas.microsoft.com/office/drawing/2014/main" id="{6188D355-2307-4567-9870-108C9DACD2D0}"/>
              </a:ext>
            </a:extLst>
          </p:cNvPr>
          <p:cNvCxnSpPr>
            <a:cxnSpLocks/>
          </p:cNvCxnSpPr>
          <p:nvPr/>
        </p:nvCxnSpPr>
        <p:spPr>
          <a:xfrm>
            <a:off x="8541200" y="2355261"/>
            <a:ext cx="510076" cy="529799"/>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4" name="Oval 13">
            <a:extLst>
              <a:ext uri="{FF2B5EF4-FFF2-40B4-BE49-F238E27FC236}">
                <a16:creationId xmlns:a16="http://schemas.microsoft.com/office/drawing/2014/main" id="{03EDDC5E-C9C8-4E27-B7E5-FE76E0AC9301}"/>
              </a:ext>
            </a:extLst>
          </p:cNvPr>
          <p:cNvSpPr/>
          <p:nvPr/>
        </p:nvSpPr>
        <p:spPr>
          <a:xfrm>
            <a:off x="8299526" y="2124575"/>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1</a:t>
            </a:r>
          </a:p>
        </p:txBody>
      </p:sp>
      <p:cxnSp>
        <p:nvCxnSpPr>
          <p:cNvPr id="16" name="Straight Arrow Connector 15">
            <a:extLst>
              <a:ext uri="{FF2B5EF4-FFF2-40B4-BE49-F238E27FC236}">
                <a16:creationId xmlns:a16="http://schemas.microsoft.com/office/drawing/2014/main" id="{31D5AF78-DEEC-40B2-A218-239FE0E23513}"/>
              </a:ext>
            </a:extLst>
          </p:cNvPr>
          <p:cNvCxnSpPr>
            <a:cxnSpLocks/>
          </p:cNvCxnSpPr>
          <p:nvPr/>
        </p:nvCxnSpPr>
        <p:spPr>
          <a:xfrm>
            <a:off x="4808306" y="943696"/>
            <a:ext cx="2024009" cy="930795"/>
          </a:xfrm>
          <a:prstGeom prst="straightConnector1">
            <a:avLst/>
          </a:prstGeom>
          <a:ln>
            <a:tailEnd type="triangle"/>
          </a:ln>
        </p:spPr>
        <p:style>
          <a:lnRef idx="1">
            <a:schemeClr val="accent2"/>
          </a:lnRef>
          <a:fillRef idx="0">
            <a:schemeClr val="accent2"/>
          </a:fillRef>
          <a:effectRef idx="0">
            <a:schemeClr val="accent2"/>
          </a:effectRef>
          <a:fontRef idx="minor">
            <a:schemeClr val="tx1"/>
          </a:fontRef>
        </p:style>
      </p:cxnSp>
      <p:sp>
        <p:nvSpPr>
          <p:cNvPr id="17" name="Oval 16">
            <a:extLst>
              <a:ext uri="{FF2B5EF4-FFF2-40B4-BE49-F238E27FC236}">
                <a16:creationId xmlns:a16="http://schemas.microsoft.com/office/drawing/2014/main" id="{5E69DF1A-B7BA-4DE1-8B0B-14225621AED3}"/>
              </a:ext>
            </a:extLst>
          </p:cNvPr>
          <p:cNvSpPr/>
          <p:nvPr/>
        </p:nvSpPr>
        <p:spPr>
          <a:xfrm>
            <a:off x="8028528" y="2801268"/>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2</a:t>
            </a:r>
          </a:p>
        </p:txBody>
      </p:sp>
      <p:sp>
        <p:nvSpPr>
          <p:cNvPr id="23" name="TextBox 22">
            <a:extLst>
              <a:ext uri="{FF2B5EF4-FFF2-40B4-BE49-F238E27FC236}">
                <a16:creationId xmlns:a16="http://schemas.microsoft.com/office/drawing/2014/main" id="{A36BBC71-FC4C-4050-8A70-938522AACC25}"/>
              </a:ext>
            </a:extLst>
          </p:cNvPr>
          <p:cNvSpPr txBox="1"/>
          <p:nvPr/>
        </p:nvSpPr>
        <p:spPr>
          <a:xfrm>
            <a:off x="491447" y="4605503"/>
            <a:ext cx="11731838" cy="276999"/>
          </a:xfrm>
          <a:prstGeom prst="rect">
            <a:avLst/>
          </a:prstGeom>
          <a:noFill/>
        </p:spPr>
        <p:txBody>
          <a:bodyPr wrap="square">
            <a:spAutoFit/>
          </a:bodyPr>
          <a:lstStyle/>
          <a:p>
            <a:r>
              <a:rPr lang="en-IE" sz="1200" b="0" i="0" dirty="0">
                <a:solidFill>
                  <a:srgbClr val="16191F"/>
                </a:solidFill>
                <a:effectLst/>
                <a:latin typeface="Monaco"/>
              </a:rPr>
              <a:t>3 123456789010 vpc-abcdefab012345678 subnet-22222222bbbbbbbbb - 10.4eni-22222222222222222 10.40.2.236 </a:t>
            </a:r>
            <a:r>
              <a:rPr lang="en-IE" sz="1200" b="1" i="0" dirty="0">
                <a:solidFill>
                  <a:srgbClr val="FF0000"/>
                </a:solidFill>
                <a:effectLst/>
                <a:latin typeface="Monaco"/>
              </a:rPr>
              <a:t>10.40.2.31</a:t>
            </a:r>
            <a:r>
              <a:rPr lang="en-IE" sz="1200" b="0" i="0" dirty="0">
                <a:solidFill>
                  <a:srgbClr val="16191F"/>
                </a:solidFill>
                <a:effectLst/>
                <a:latin typeface="Monaco"/>
              </a:rPr>
              <a:t> 80 39812 6 19 IPv4 10.40.2.236 10.20.33.164 ACCEPT OK</a:t>
            </a:r>
            <a:endParaRPr lang="en-IE" sz="1200" dirty="0"/>
          </a:p>
        </p:txBody>
      </p:sp>
      <p:sp>
        <p:nvSpPr>
          <p:cNvPr id="25" name="TextBox 24">
            <a:extLst>
              <a:ext uri="{FF2B5EF4-FFF2-40B4-BE49-F238E27FC236}">
                <a16:creationId xmlns:a16="http://schemas.microsoft.com/office/drawing/2014/main" id="{F93636B3-503F-4C50-80E9-7A743570E193}"/>
              </a:ext>
            </a:extLst>
          </p:cNvPr>
          <p:cNvSpPr txBox="1"/>
          <p:nvPr/>
        </p:nvSpPr>
        <p:spPr>
          <a:xfrm>
            <a:off x="988234" y="741824"/>
            <a:ext cx="11391509" cy="461665"/>
          </a:xfrm>
          <a:prstGeom prst="rect">
            <a:avLst/>
          </a:prstGeom>
          <a:noFill/>
        </p:spPr>
        <p:txBody>
          <a:bodyPr wrap="square">
            <a:spAutoFit/>
          </a:bodyPr>
          <a:lstStyle/>
          <a:p>
            <a:r>
              <a:rPr lang="en-IE" sz="1200" dirty="0"/>
              <a:t>3 eni-11111111111111111 123456789010 vpc-abcdefab012345678 subnet-11111111aaaaaaaaa - </a:t>
            </a:r>
            <a:r>
              <a:rPr lang="en-IE" sz="1200" b="1" dirty="0">
                <a:solidFill>
                  <a:srgbClr val="FF0000"/>
                </a:solidFill>
              </a:rPr>
              <a:t>10.40.1.175</a:t>
            </a:r>
            <a:r>
              <a:rPr lang="en-IE" sz="1200" dirty="0"/>
              <a:t> 10.40.2.236 39812 80 6 3 IPv4 10.20.33.164 10.40.2.236 ACCEPT OK</a:t>
            </a:r>
            <a:br>
              <a:rPr lang="en-IE" sz="1200" dirty="0"/>
            </a:br>
            <a:endParaRPr lang="en-IE" sz="1200" dirty="0"/>
          </a:p>
        </p:txBody>
      </p:sp>
      <p:sp>
        <p:nvSpPr>
          <p:cNvPr id="26" name="Oval 25">
            <a:extLst>
              <a:ext uri="{FF2B5EF4-FFF2-40B4-BE49-F238E27FC236}">
                <a16:creationId xmlns:a16="http://schemas.microsoft.com/office/drawing/2014/main" id="{74F626C5-02C7-492B-B634-2223A90DE86D}"/>
              </a:ext>
            </a:extLst>
          </p:cNvPr>
          <p:cNvSpPr/>
          <p:nvPr/>
        </p:nvSpPr>
        <p:spPr>
          <a:xfrm>
            <a:off x="2823604" y="5113926"/>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1</a:t>
            </a:r>
          </a:p>
        </p:txBody>
      </p:sp>
      <p:sp>
        <p:nvSpPr>
          <p:cNvPr id="27" name="Oval 26">
            <a:extLst>
              <a:ext uri="{FF2B5EF4-FFF2-40B4-BE49-F238E27FC236}">
                <a16:creationId xmlns:a16="http://schemas.microsoft.com/office/drawing/2014/main" id="{89FD38CC-40CA-4503-B1E0-86994EE9DF77}"/>
              </a:ext>
            </a:extLst>
          </p:cNvPr>
          <p:cNvSpPr/>
          <p:nvPr/>
        </p:nvSpPr>
        <p:spPr>
          <a:xfrm>
            <a:off x="2830947" y="5491561"/>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2</a:t>
            </a:r>
          </a:p>
        </p:txBody>
      </p:sp>
      <p:sp>
        <p:nvSpPr>
          <p:cNvPr id="15" name="Oval 14">
            <a:extLst>
              <a:ext uri="{FF2B5EF4-FFF2-40B4-BE49-F238E27FC236}">
                <a16:creationId xmlns:a16="http://schemas.microsoft.com/office/drawing/2014/main" id="{B0C5F3FA-B115-41BB-9023-D06CBFCEECA8}"/>
              </a:ext>
            </a:extLst>
          </p:cNvPr>
          <p:cNvSpPr/>
          <p:nvPr/>
        </p:nvSpPr>
        <p:spPr>
          <a:xfrm>
            <a:off x="6716232" y="1874491"/>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A</a:t>
            </a:r>
          </a:p>
        </p:txBody>
      </p:sp>
      <p:sp>
        <p:nvSpPr>
          <p:cNvPr id="18" name="Oval 17">
            <a:extLst>
              <a:ext uri="{FF2B5EF4-FFF2-40B4-BE49-F238E27FC236}">
                <a16:creationId xmlns:a16="http://schemas.microsoft.com/office/drawing/2014/main" id="{6DBE6A05-5ABE-49FE-BF7C-143365850EE4}"/>
              </a:ext>
            </a:extLst>
          </p:cNvPr>
          <p:cNvSpPr/>
          <p:nvPr/>
        </p:nvSpPr>
        <p:spPr>
          <a:xfrm>
            <a:off x="6727743" y="2951739"/>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B</a:t>
            </a:r>
          </a:p>
        </p:txBody>
      </p:sp>
      <p:sp>
        <p:nvSpPr>
          <p:cNvPr id="19" name="Oval 18">
            <a:extLst>
              <a:ext uri="{FF2B5EF4-FFF2-40B4-BE49-F238E27FC236}">
                <a16:creationId xmlns:a16="http://schemas.microsoft.com/office/drawing/2014/main" id="{2ED0E74D-CD6B-4A7F-82B8-BCDD2E3EDCFE}"/>
              </a:ext>
            </a:extLst>
          </p:cNvPr>
          <p:cNvSpPr/>
          <p:nvPr/>
        </p:nvSpPr>
        <p:spPr>
          <a:xfrm>
            <a:off x="629418" y="779750"/>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A</a:t>
            </a:r>
          </a:p>
        </p:txBody>
      </p:sp>
      <p:sp>
        <p:nvSpPr>
          <p:cNvPr id="20" name="Oval 19">
            <a:extLst>
              <a:ext uri="{FF2B5EF4-FFF2-40B4-BE49-F238E27FC236}">
                <a16:creationId xmlns:a16="http://schemas.microsoft.com/office/drawing/2014/main" id="{095BDB3A-1B30-4E8C-94AB-ED8F7DCDBCDA}"/>
              </a:ext>
            </a:extLst>
          </p:cNvPr>
          <p:cNvSpPr/>
          <p:nvPr/>
        </p:nvSpPr>
        <p:spPr>
          <a:xfrm>
            <a:off x="270602" y="4271779"/>
            <a:ext cx="358816" cy="300942"/>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E" dirty="0"/>
              <a:t>B</a:t>
            </a:r>
          </a:p>
        </p:txBody>
      </p:sp>
    </p:spTree>
    <p:extLst>
      <p:ext uri="{BB962C8B-B14F-4D97-AF65-F5344CB8AC3E}">
        <p14:creationId xmlns:p14="http://schemas.microsoft.com/office/powerpoint/2010/main" val="19551689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EBA7C1C-B9DB-4C17-BFE1-760703ABFF66}"/>
              </a:ext>
            </a:extLst>
          </p:cNvPr>
          <p:cNvSpPr txBox="1"/>
          <p:nvPr/>
        </p:nvSpPr>
        <p:spPr>
          <a:xfrm>
            <a:off x="362068" y="315130"/>
            <a:ext cx="6096946" cy="369332"/>
          </a:xfrm>
          <a:prstGeom prst="rect">
            <a:avLst/>
          </a:prstGeom>
          <a:noFill/>
        </p:spPr>
        <p:txBody>
          <a:bodyPr wrap="square">
            <a:spAutoFit/>
          </a:bodyPr>
          <a:lstStyle/>
          <a:p>
            <a:r>
              <a:rPr lang="en-GB" dirty="0"/>
              <a:t>Service name, traffic path, and flow direction</a:t>
            </a:r>
            <a:endParaRPr lang="en-IE" dirty="0"/>
          </a:p>
        </p:txBody>
      </p:sp>
      <p:sp>
        <p:nvSpPr>
          <p:cNvPr id="7" name="TextBox 6">
            <a:extLst>
              <a:ext uri="{FF2B5EF4-FFF2-40B4-BE49-F238E27FC236}">
                <a16:creationId xmlns:a16="http://schemas.microsoft.com/office/drawing/2014/main" id="{66D8995C-50B0-4CC6-B26C-516A93270E61}"/>
              </a:ext>
            </a:extLst>
          </p:cNvPr>
          <p:cNvSpPr txBox="1"/>
          <p:nvPr/>
        </p:nvSpPr>
        <p:spPr>
          <a:xfrm>
            <a:off x="310953" y="1108070"/>
            <a:ext cx="8208302" cy="369332"/>
          </a:xfrm>
          <a:prstGeom prst="rect">
            <a:avLst/>
          </a:prstGeom>
          <a:noFill/>
        </p:spPr>
        <p:txBody>
          <a:bodyPr wrap="square">
            <a:spAutoFit/>
          </a:bodyPr>
          <a:lstStyle/>
          <a:p>
            <a:r>
              <a:rPr lang="en-GB" dirty="0"/>
              <a:t>The following is an example of the fields for a custom flow log record.</a:t>
            </a:r>
            <a:endParaRPr lang="en-IE" dirty="0"/>
          </a:p>
        </p:txBody>
      </p:sp>
      <p:sp>
        <p:nvSpPr>
          <p:cNvPr id="9" name="TextBox 8">
            <a:extLst>
              <a:ext uri="{FF2B5EF4-FFF2-40B4-BE49-F238E27FC236}">
                <a16:creationId xmlns:a16="http://schemas.microsoft.com/office/drawing/2014/main" id="{7A1804C1-9E31-4C0F-A7C1-635AAC96D6E0}"/>
              </a:ext>
            </a:extLst>
          </p:cNvPr>
          <p:cNvSpPr txBox="1"/>
          <p:nvPr/>
        </p:nvSpPr>
        <p:spPr>
          <a:xfrm>
            <a:off x="132521" y="2893600"/>
            <a:ext cx="11926957" cy="923330"/>
          </a:xfrm>
          <a:prstGeom prst="rect">
            <a:avLst/>
          </a:prstGeom>
          <a:noFill/>
        </p:spPr>
        <p:txBody>
          <a:bodyPr wrap="square">
            <a:spAutoFit/>
          </a:bodyPr>
          <a:lstStyle/>
          <a:p>
            <a:r>
              <a:rPr lang="en-IE" dirty="0"/>
              <a:t>version </a:t>
            </a:r>
            <a:r>
              <a:rPr lang="en-IE" dirty="0" err="1"/>
              <a:t>srcaddr</a:t>
            </a:r>
            <a:r>
              <a:rPr lang="en-IE" dirty="0"/>
              <a:t> </a:t>
            </a:r>
            <a:r>
              <a:rPr lang="en-IE" dirty="0" err="1"/>
              <a:t>dstaddr</a:t>
            </a:r>
            <a:r>
              <a:rPr lang="en-IE" dirty="0"/>
              <a:t> </a:t>
            </a:r>
            <a:r>
              <a:rPr lang="en-IE" dirty="0" err="1"/>
              <a:t>srcport</a:t>
            </a:r>
            <a:r>
              <a:rPr lang="en-IE" dirty="0"/>
              <a:t> </a:t>
            </a:r>
            <a:r>
              <a:rPr lang="en-IE" dirty="0" err="1"/>
              <a:t>dstport</a:t>
            </a:r>
            <a:r>
              <a:rPr lang="en-IE" dirty="0"/>
              <a:t> protocol start end type packets bytes account-id </a:t>
            </a:r>
            <a:r>
              <a:rPr lang="en-IE" dirty="0" err="1"/>
              <a:t>vpc</a:t>
            </a:r>
            <a:r>
              <a:rPr lang="en-IE" dirty="0"/>
              <a:t>-id subnet-id instance-id interface-id region </a:t>
            </a:r>
            <a:r>
              <a:rPr lang="en-IE" dirty="0" err="1"/>
              <a:t>az</a:t>
            </a:r>
            <a:r>
              <a:rPr lang="en-IE" dirty="0"/>
              <a:t>-id sublocation-type sublocation-id action </a:t>
            </a:r>
            <a:r>
              <a:rPr lang="en-IE" dirty="0" err="1"/>
              <a:t>tcp</a:t>
            </a:r>
            <a:r>
              <a:rPr lang="en-IE" dirty="0"/>
              <a:t>-flags pkt-srcaddr pkt-dstaddr </a:t>
            </a:r>
            <a:r>
              <a:rPr lang="en-IE" dirty="0" err="1"/>
              <a:t>pkt</a:t>
            </a:r>
            <a:r>
              <a:rPr lang="en-IE" dirty="0"/>
              <a:t>-</a:t>
            </a:r>
            <a:r>
              <a:rPr lang="en-IE" dirty="0" err="1"/>
              <a:t>src</a:t>
            </a:r>
            <a:r>
              <a:rPr lang="en-IE" dirty="0"/>
              <a:t>-</a:t>
            </a:r>
            <a:r>
              <a:rPr lang="en-IE" dirty="0" err="1"/>
              <a:t>aws</a:t>
            </a:r>
            <a:r>
              <a:rPr lang="en-IE" dirty="0"/>
              <a:t>-service </a:t>
            </a:r>
            <a:r>
              <a:rPr lang="en-IE" dirty="0" err="1"/>
              <a:t>pkt</a:t>
            </a:r>
            <a:r>
              <a:rPr lang="en-IE" dirty="0"/>
              <a:t>-</a:t>
            </a:r>
            <a:r>
              <a:rPr lang="en-IE" dirty="0" err="1"/>
              <a:t>dst</a:t>
            </a:r>
            <a:r>
              <a:rPr lang="en-IE" dirty="0"/>
              <a:t>-</a:t>
            </a:r>
            <a:r>
              <a:rPr lang="en-IE" dirty="0" err="1"/>
              <a:t>aws</a:t>
            </a:r>
            <a:r>
              <a:rPr lang="en-IE" dirty="0"/>
              <a:t>-service traffic-path flow-direction log-status</a:t>
            </a:r>
          </a:p>
        </p:txBody>
      </p:sp>
      <p:sp>
        <p:nvSpPr>
          <p:cNvPr id="11" name="TextBox 10">
            <a:extLst>
              <a:ext uri="{FF2B5EF4-FFF2-40B4-BE49-F238E27FC236}">
                <a16:creationId xmlns:a16="http://schemas.microsoft.com/office/drawing/2014/main" id="{13D24FF7-24E0-497A-B08F-0FEC81A9D5DD}"/>
              </a:ext>
            </a:extLst>
          </p:cNvPr>
          <p:cNvSpPr txBox="1"/>
          <p:nvPr/>
        </p:nvSpPr>
        <p:spPr>
          <a:xfrm>
            <a:off x="132521" y="1494909"/>
            <a:ext cx="11926957" cy="954107"/>
          </a:xfrm>
          <a:prstGeom prst="rect">
            <a:avLst/>
          </a:prstGeom>
          <a:noFill/>
        </p:spPr>
        <p:txBody>
          <a:bodyPr wrap="square">
            <a:spAutoFit/>
          </a:bodyPr>
          <a:lstStyle/>
          <a:p>
            <a:r>
              <a:rPr lang="en-GB" sz="1400" dirty="0"/>
              <a:t>In the following example, the version is 5 because the records include version 5 fields. An EC2 instance calls the Amazon S3 service. Flow logs are captured on the network interface for the instance. The first record has a flow direction of ingress and the second record has a flow direction of egress. For the egress record, traffic-path is 8, indicating that the traffic goes through an internet gateway. The traffic-path field is not supported for ingress traffic. When </a:t>
            </a:r>
            <a:r>
              <a:rPr lang="en-GB" sz="1400" dirty="0" err="1"/>
              <a:t>pkt-srcaddr</a:t>
            </a:r>
            <a:r>
              <a:rPr lang="en-GB" sz="1400" dirty="0"/>
              <a:t> or </a:t>
            </a:r>
            <a:r>
              <a:rPr lang="en-GB" sz="1400" dirty="0" err="1"/>
              <a:t>pkt-dstaddr</a:t>
            </a:r>
            <a:r>
              <a:rPr lang="en-GB" sz="1400" dirty="0"/>
              <a:t> is a public IP address, the service name is shown</a:t>
            </a:r>
            <a:endParaRPr lang="en-IE" sz="1400" dirty="0"/>
          </a:p>
        </p:txBody>
      </p:sp>
      <p:sp>
        <p:nvSpPr>
          <p:cNvPr id="13" name="TextBox 12">
            <a:extLst>
              <a:ext uri="{FF2B5EF4-FFF2-40B4-BE49-F238E27FC236}">
                <a16:creationId xmlns:a16="http://schemas.microsoft.com/office/drawing/2014/main" id="{B789AF1F-E09B-405A-A486-DE8B79BC4850}"/>
              </a:ext>
            </a:extLst>
          </p:cNvPr>
          <p:cNvSpPr txBox="1"/>
          <p:nvPr/>
        </p:nvSpPr>
        <p:spPr>
          <a:xfrm>
            <a:off x="132521" y="4129721"/>
            <a:ext cx="12080303" cy="2031325"/>
          </a:xfrm>
          <a:prstGeom prst="rect">
            <a:avLst/>
          </a:prstGeom>
          <a:noFill/>
        </p:spPr>
        <p:txBody>
          <a:bodyPr wrap="square">
            <a:spAutoFit/>
          </a:bodyPr>
          <a:lstStyle/>
          <a:p>
            <a:r>
              <a:rPr lang="en-IE" dirty="0"/>
              <a:t>5 52.95.128.179 10.0.0.71 80 34210 6 1616729292 1616729349 IPv4 14 15044 123456789012 vpc-abcdefab012345678 subnet-aaaaaaaa012345678 i-0c50d5961bcb2d47b eni-1235b8ca123456789 ap-southeast-2 apse2-az3 - - ACCEPT 19 52.95.128.179 10.0.0.71 S3 - - ingress OK</a:t>
            </a:r>
          </a:p>
          <a:p>
            <a:endParaRPr lang="en-IE" dirty="0"/>
          </a:p>
          <a:p>
            <a:r>
              <a:rPr lang="en-IE" dirty="0"/>
              <a:t>5 10.0.0.71 52.95.128.179 34210 80 6 1616729292 1616729349 IPv4 7 471 123456789012 vpc-abcdefab012345678 subnet-aaaaaaaa012345678 i-0c50d5961bcb2d47b eni-1235b8ca123456789 ap-southeast-2 apse2-az3 - - ACCEPT 3 10.0.0.71 52.95.128.179 - S3 8 egress OK</a:t>
            </a:r>
          </a:p>
        </p:txBody>
      </p:sp>
    </p:spTree>
    <p:extLst>
      <p:ext uri="{BB962C8B-B14F-4D97-AF65-F5344CB8AC3E}">
        <p14:creationId xmlns:p14="http://schemas.microsoft.com/office/powerpoint/2010/main" val="1524216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C97B50E-A120-4237-9291-2137F8504E35}"/>
              </a:ext>
            </a:extLst>
          </p:cNvPr>
          <p:cNvSpPr txBox="1"/>
          <p:nvPr/>
        </p:nvSpPr>
        <p:spPr>
          <a:xfrm>
            <a:off x="1" y="0"/>
            <a:ext cx="12192000" cy="6855723"/>
          </a:xfrm>
          <a:prstGeom prst="rect">
            <a:avLst/>
          </a:prstGeom>
          <a:noFill/>
        </p:spPr>
        <p:txBody>
          <a:bodyPr wrap="square">
            <a:spAutoFit/>
          </a:bodyPr>
          <a:lstStyle/>
          <a:p>
            <a:r>
              <a:rPr lang="en-GB" sz="1600" b="1" dirty="0"/>
              <a:t>Amazon Resource Names (ARNs)</a:t>
            </a:r>
          </a:p>
          <a:p>
            <a:r>
              <a:rPr lang="en-GB" sz="1050" dirty="0"/>
              <a:t>Amazon Resource Names (ARNs) uniquely identify AWS resources. We require an ARN when you need to specify a resource unambiguously</a:t>
            </a:r>
          </a:p>
          <a:p>
            <a:r>
              <a:rPr lang="en-GB" sz="1050" dirty="0"/>
              <a:t>across all of AWS, such as in IAM policies, Amazon Relational Database Service (Amazon RDS) tags, and API calls.</a:t>
            </a:r>
          </a:p>
          <a:p>
            <a:r>
              <a:rPr lang="en-GB" sz="1050" dirty="0"/>
              <a:t>The Service Authorization Reference lists the ARNs that you can use in IAM policies.</a:t>
            </a:r>
          </a:p>
          <a:p>
            <a:endParaRPr lang="en-GB" sz="1050" dirty="0"/>
          </a:p>
          <a:p>
            <a:r>
              <a:rPr lang="en-GB" sz="1050" b="1" dirty="0"/>
              <a:t>ARN format</a:t>
            </a:r>
          </a:p>
          <a:p>
            <a:r>
              <a:rPr lang="en-GB" sz="1050" dirty="0"/>
              <a:t>The following are the general formats for ARNs. The specific formats depend on the resource. To use an ARN, replace the italicized text with the resource-specific information. </a:t>
            </a:r>
          </a:p>
          <a:p>
            <a:r>
              <a:rPr lang="en-GB" sz="1050" dirty="0"/>
              <a:t>Be aware that the ARNs for some resources omit the Region, the account ID, or both the Region and the account ID.</a:t>
            </a:r>
          </a:p>
          <a:p>
            <a:r>
              <a:rPr lang="en-GB" sz="1050" dirty="0" err="1"/>
              <a:t>arn:partition:service:region:account-id:resource-id</a:t>
            </a:r>
            <a:endParaRPr lang="en-GB" sz="1050" dirty="0"/>
          </a:p>
          <a:p>
            <a:r>
              <a:rPr lang="en-GB" sz="1050" dirty="0" err="1"/>
              <a:t>arn:partition:service:region:account-id:resource-type</a:t>
            </a:r>
            <a:r>
              <a:rPr lang="en-GB" sz="1050" dirty="0"/>
              <a:t>/resource-id</a:t>
            </a:r>
          </a:p>
          <a:p>
            <a:r>
              <a:rPr lang="en-GB" sz="1050" dirty="0"/>
              <a:t>arn:partition:service:region:account-id:resource-type:resource-id</a:t>
            </a:r>
          </a:p>
          <a:p>
            <a:r>
              <a:rPr lang="en-GB" sz="1050" b="1" dirty="0"/>
              <a:t>partition</a:t>
            </a:r>
          </a:p>
          <a:p>
            <a:r>
              <a:rPr lang="en-GB" sz="1050" dirty="0"/>
              <a:t>The partition in which the resource is located. A partition is a group of AWS Regions. Each AWS account is scoped to one partition.</a:t>
            </a:r>
          </a:p>
          <a:p>
            <a:r>
              <a:rPr lang="en-GB" sz="1050" dirty="0"/>
              <a:t>The following are the supported partitions:</a:t>
            </a:r>
          </a:p>
          <a:p>
            <a:r>
              <a:rPr lang="en-GB" sz="1050" dirty="0" err="1"/>
              <a:t>aws</a:t>
            </a:r>
            <a:r>
              <a:rPr lang="en-GB" sz="1050" dirty="0"/>
              <a:t> - AWS Regions</a:t>
            </a:r>
          </a:p>
          <a:p>
            <a:r>
              <a:rPr lang="en-GB" sz="1050" dirty="0" err="1"/>
              <a:t>aws-cn</a:t>
            </a:r>
            <a:r>
              <a:rPr lang="en-GB" sz="1050" dirty="0"/>
              <a:t> - China Regions</a:t>
            </a:r>
          </a:p>
          <a:p>
            <a:r>
              <a:rPr lang="en-GB" sz="1050" dirty="0" err="1"/>
              <a:t>aws</a:t>
            </a:r>
            <a:r>
              <a:rPr lang="en-GB" sz="1050" dirty="0"/>
              <a:t>-us-gov - AWS GovCloud (US) Regions</a:t>
            </a:r>
          </a:p>
          <a:p>
            <a:r>
              <a:rPr lang="en-GB" sz="1050" b="1" dirty="0"/>
              <a:t>service</a:t>
            </a:r>
          </a:p>
          <a:p>
            <a:r>
              <a:rPr lang="en-GB" sz="1050" dirty="0"/>
              <a:t>The service namespace that identifies the AWS product. For example, s3 for Amazon S3. To find a service namespace, open the Service Authorization Reference, open the page for the service, </a:t>
            </a:r>
          </a:p>
          <a:p>
            <a:r>
              <a:rPr lang="en-GB" sz="1050" dirty="0"/>
              <a:t>and find the phrase "service prefix" in the first sentence. For example, the following text appears in the first sentence on the page for Amazon S3:</a:t>
            </a:r>
          </a:p>
          <a:p>
            <a:r>
              <a:rPr lang="en-GB" sz="1050" dirty="0"/>
              <a:t>(service prefix: s3)</a:t>
            </a:r>
          </a:p>
          <a:p>
            <a:r>
              <a:rPr lang="en-GB" sz="1050" b="1" dirty="0"/>
              <a:t>region</a:t>
            </a:r>
          </a:p>
          <a:p>
            <a:r>
              <a:rPr lang="en-GB" sz="1050" dirty="0"/>
              <a:t>The Region code. For example, us-east-2 for US East (Ohio). For the list of Region codes, see Regional endpoints.</a:t>
            </a:r>
          </a:p>
          <a:p>
            <a:r>
              <a:rPr lang="en-GB" sz="1050" b="1" dirty="0"/>
              <a:t>account-id</a:t>
            </a:r>
          </a:p>
          <a:p>
            <a:r>
              <a:rPr lang="en-GB" sz="1050" dirty="0"/>
              <a:t>The ID of the AWS account that owns the resource, without the hyphens. For example, 123456789012.</a:t>
            </a:r>
          </a:p>
          <a:p>
            <a:r>
              <a:rPr lang="en-GB" sz="1050" b="1" dirty="0"/>
              <a:t>resource-id</a:t>
            </a:r>
          </a:p>
          <a:p>
            <a:r>
              <a:rPr lang="en-GB" sz="1050" dirty="0"/>
              <a:t>The resource identifier. This part of the ARN can be the name or ID of the resource or a resource path. For example, user/Bob for an IAM user or instance/i-1234567890abcdef0 for an EC2 instance. </a:t>
            </a:r>
          </a:p>
          <a:p>
            <a:r>
              <a:rPr lang="en-GB" sz="1050" dirty="0"/>
              <a:t>Some resource identifiers include a parent resource (sub-resource-type/parent-resource/sub-resource) or a qualifier such as a version (</a:t>
            </a:r>
            <a:r>
              <a:rPr lang="en-GB" sz="1050" dirty="0" err="1"/>
              <a:t>resource-type:resource-name:qualifier</a:t>
            </a:r>
            <a:r>
              <a:rPr lang="en-GB" sz="1050" dirty="0"/>
              <a:t>).</a:t>
            </a:r>
          </a:p>
          <a:p>
            <a:r>
              <a:rPr lang="en-GB" sz="1050" b="1" dirty="0"/>
              <a:t>Paths in ARNs</a:t>
            </a:r>
          </a:p>
          <a:p>
            <a:r>
              <a:rPr lang="en-GB" sz="1050" dirty="0"/>
              <a:t>Resource ARNs can include a path. For example, in Amazon S3, the resource identifier is an object name that can include slashes (/) to form a path. Similarly, IAM user names and group names can include paths.</a:t>
            </a:r>
          </a:p>
          <a:p>
            <a:r>
              <a:rPr lang="en-GB" sz="1050" dirty="0"/>
              <a:t>Paths can include a wildcard character, namely an asterisk (*). For example, if you are writing an IAM policy, you can specify all IAM users that have the path product_1234 using a wildcard as follows:</a:t>
            </a:r>
          </a:p>
          <a:p>
            <a:r>
              <a:rPr lang="en-GB" sz="700" dirty="0" err="1"/>
              <a:t>arn:aws:iam</a:t>
            </a:r>
            <a:r>
              <a:rPr lang="en-GB" sz="700" dirty="0"/>
              <a:t>::123456789012:user/Development/product_1234/*</a:t>
            </a:r>
          </a:p>
          <a:p>
            <a:r>
              <a:rPr lang="en-GB" sz="700" dirty="0"/>
              <a:t>Similarly, you can specify user/* to mean all users or group/* to mean all groups, as in the following examples:</a:t>
            </a:r>
          </a:p>
          <a:p>
            <a:endParaRPr lang="en-GB" sz="700" dirty="0"/>
          </a:p>
          <a:p>
            <a:r>
              <a:rPr lang="en-GB" sz="700" dirty="0"/>
              <a:t>"Resource":"</a:t>
            </a:r>
            <a:r>
              <a:rPr lang="en-GB" sz="700" dirty="0" err="1"/>
              <a:t>arn:aws:iam</a:t>
            </a:r>
            <a:r>
              <a:rPr lang="en-GB" sz="700" dirty="0"/>
              <a:t>::123456789012:user/*"</a:t>
            </a:r>
          </a:p>
          <a:p>
            <a:r>
              <a:rPr lang="en-GB" sz="700" dirty="0"/>
              <a:t>"Resource":"</a:t>
            </a:r>
            <a:r>
              <a:rPr lang="en-GB" sz="700" dirty="0" err="1"/>
              <a:t>arn:aws:iam</a:t>
            </a:r>
            <a:r>
              <a:rPr lang="en-GB" sz="700" dirty="0"/>
              <a:t>::123456789012:group/*"</a:t>
            </a:r>
          </a:p>
          <a:p>
            <a:r>
              <a:rPr lang="en-GB" sz="700" dirty="0"/>
              <a:t>The following example shows ARNs for an Amazon S3 bucket in which the resource name includes a path:</a:t>
            </a:r>
          </a:p>
          <a:p>
            <a:endParaRPr lang="en-GB" sz="700" dirty="0"/>
          </a:p>
          <a:p>
            <a:r>
              <a:rPr lang="en-GB" sz="700" dirty="0"/>
              <a:t>arn:aws:s3:::</a:t>
            </a:r>
            <a:r>
              <a:rPr lang="en-GB" sz="700" dirty="0" err="1"/>
              <a:t>my_corporate_bucket</a:t>
            </a:r>
            <a:r>
              <a:rPr lang="en-GB" sz="700" dirty="0"/>
              <a:t>/*</a:t>
            </a:r>
          </a:p>
          <a:p>
            <a:r>
              <a:rPr lang="en-GB" sz="700" dirty="0"/>
              <a:t>arn:aws:s3:::</a:t>
            </a:r>
            <a:r>
              <a:rPr lang="en-GB" sz="700" dirty="0" err="1"/>
              <a:t>my_corporate_bucket</a:t>
            </a:r>
            <a:r>
              <a:rPr lang="en-GB" sz="700" dirty="0"/>
              <a:t>/Development/*</a:t>
            </a:r>
          </a:p>
          <a:p>
            <a:r>
              <a:rPr lang="en-GB" sz="700" dirty="0"/>
              <a:t>Incorrect wildcard usage</a:t>
            </a:r>
          </a:p>
          <a:p>
            <a:endParaRPr lang="en-GB" sz="700" dirty="0"/>
          </a:p>
          <a:p>
            <a:r>
              <a:rPr lang="en-GB" sz="700" dirty="0"/>
              <a:t>You cannot use a wildcard in the portion of the ARN that specifies the resource type, such as the term user in an IAM ARN. For example, the following is not allowed.</a:t>
            </a:r>
          </a:p>
          <a:p>
            <a:endParaRPr lang="en-GB" sz="700" dirty="0"/>
          </a:p>
          <a:p>
            <a:r>
              <a:rPr lang="en-GB" sz="700" dirty="0" err="1"/>
              <a:t>arn:aws:iam</a:t>
            </a:r>
            <a:r>
              <a:rPr lang="en-GB" sz="700" dirty="0"/>
              <a:t>::123456789012:u*   &lt;== not allowed</a:t>
            </a:r>
            <a:endParaRPr lang="en-IE" sz="700" dirty="0"/>
          </a:p>
        </p:txBody>
      </p:sp>
    </p:spTree>
    <p:extLst>
      <p:ext uri="{BB962C8B-B14F-4D97-AF65-F5344CB8AC3E}">
        <p14:creationId xmlns:p14="http://schemas.microsoft.com/office/powerpoint/2010/main" val="2952786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F080E981-5495-44F0-BDE4-173EDFA331A0}"/>
              </a:ext>
            </a:extLst>
          </p:cNvPr>
          <p:cNvSpPr/>
          <p:nvPr/>
        </p:nvSpPr>
        <p:spPr>
          <a:xfrm>
            <a:off x="1492144" y="1613720"/>
            <a:ext cx="3936437" cy="2696693"/>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itle 1"/>
          <p:cNvSpPr>
            <a:spLocks noGrp="1"/>
          </p:cNvSpPr>
          <p:nvPr>
            <p:ph type="title"/>
          </p:nvPr>
        </p:nvSpPr>
        <p:spPr/>
        <p:txBody>
          <a:bodyPr/>
          <a:lstStyle/>
          <a:p>
            <a:r>
              <a:rPr lang="en-GB" dirty="0"/>
              <a:t>VPC Flows AWS</a:t>
            </a:r>
          </a:p>
        </p:txBody>
      </p:sp>
      <p:pic>
        <p:nvPicPr>
          <p:cNvPr id="5" name="Picture 4">
            <a:extLst>
              <a:ext uri="{FF2B5EF4-FFF2-40B4-BE49-F238E27FC236}">
                <a16:creationId xmlns:a16="http://schemas.microsoft.com/office/drawing/2014/main" id="{324F2095-151C-4632-B017-BC2F5B83E863}"/>
              </a:ext>
            </a:extLst>
          </p:cNvPr>
          <p:cNvPicPr>
            <a:picLocks noChangeAspect="1"/>
          </p:cNvPicPr>
          <p:nvPr/>
        </p:nvPicPr>
        <p:blipFill>
          <a:blip r:embed="rId3"/>
          <a:stretch>
            <a:fillRect/>
          </a:stretch>
        </p:blipFill>
        <p:spPr>
          <a:xfrm>
            <a:off x="3813527" y="2303805"/>
            <a:ext cx="975444" cy="975444"/>
          </a:xfrm>
          <a:prstGeom prst="rect">
            <a:avLst/>
          </a:prstGeom>
        </p:spPr>
      </p:pic>
      <p:pic>
        <p:nvPicPr>
          <p:cNvPr id="7" name="Picture 6">
            <a:extLst>
              <a:ext uri="{FF2B5EF4-FFF2-40B4-BE49-F238E27FC236}">
                <a16:creationId xmlns:a16="http://schemas.microsoft.com/office/drawing/2014/main" id="{A65BD0CE-E98C-44CE-8615-04AB1F46E0C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foregroundMark x1="50667" y1="52889" x2="50667" y2="52889"/>
                      </a14:backgroundRemoval>
                    </a14:imgEffect>
                  </a14:imgLayer>
                </a14:imgProps>
              </a:ext>
            </a:extLst>
          </a:blip>
          <a:stretch>
            <a:fillRect/>
          </a:stretch>
        </p:blipFill>
        <p:spPr>
          <a:xfrm>
            <a:off x="1299620" y="1176441"/>
            <a:ext cx="2388856" cy="2388856"/>
          </a:xfrm>
          <a:prstGeom prst="rect">
            <a:avLst/>
          </a:prstGeom>
        </p:spPr>
      </p:pic>
      <p:pic>
        <p:nvPicPr>
          <p:cNvPr id="8" name="Picture 7">
            <a:extLst>
              <a:ext uri="{FF2B5EF4-FFF2-40B4-BE49-F238E27FC236}">
                <a16:creationId xmlns:a16="http://schemas.microsoft.com/office/drawing/2014/main" id="{0F71849D-0468-4D54-ADEF-8C9CCCFCFB2B}"/>
              </a:ext>
            </a:extLst>
          </p:cNvPr>
          <p:cNvPicPr>
            <a:picLocks noChangeAspect="1"/>
          </p:cNvPicPr>
          <p:nvPr/>
        </p:nvPicPr>
        <p:blipFill>
          <a:blip r:embed="rId6"/>
          <a:stretch>
            <a:fillRect/>
          </a:stretch>
        </p:blipFill>
        <p:spPr>
          <a:xfrm>
            <a:off x="6859178" y="2295313"/>
            <a:ext cx="975444" cy="975444"/>
          </a:xfrm>
          <a:prstGeom prst="rect">
            <a:avLst/>
          </a:prstGeom>
        </p:spPr>
      </p:pic>
      <p:pic>
        <p:nvPicPr>
          <p:cNvPr id="9" name="Picture 8">
            <a:extLst>
              <a:ext uri="{FF2B5EF4-FFF2-40B4-BE49-F238E27FC236}">
                <a16:creationId xmlns:a16="http://schemas.microsoft.com/office/drawing/2014/main" id="{1644E042-6B79-4390-8FE5-8BCD7C598F8C}"/>
              </a:ext>
            </a:extLst>
          </p:cNvPr>
          <p:cNvPicPr>
            <a:picLocks noChangeAspect="1"/>
          </p:cNvPicPr>
          <p:nvPr/>
        </p:nvPicPr>
        <p:blipFill>
          <a:blip r:embed="rId7"/>
          <a:stretch>
            <a:fillRect/>
          </a:stretch>
        </p:blipFill>
        <p:spPr>
          <a:xfrm>
            <a:off x="8863017" y="2360958"/>
            <a:ext cx="1089247" cy="1089247"/>
          </a:xfrm>
          <a:prstGeom prst="rect">
            <a:avLst/>
          </a:prstGeom>
        </p:spPr>
      </p:pic>
      <p:pic>
        <p:nvPicPr>
          <p:cNvPr id="13" name="Picture 12">
            <a:extLst>
              <a:ext uri="{FF2B5EF4-FFF2-40B4-BE49-F238E27FC236}">
                <a16:creationId xmlns:a16="http://schemas.microsoft.com/office/drawing/2014/main" id="{0D4C74B9-05EA-4FAA-81CF-D55B884C833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foregroundMark x1="50667" y1="52889" x2="50667" y2="52889"/>
                      </a14:backgroundRemoval>
                    </a14:imgEffect>
                  </a14:imgLayer>
                </a14:imgProps>
              </a:ext>
            </a:extLst>
          </a:blip>
          <a:stretch>
            <a:fillRect/>
          </a:stretch>
        </p:blipFill>
        <p:spPr>
          <a:xfrm>
            <a:off x="388636" y="3990306"/>
            <a:ext cx="1538180" cy="1390841"/>
          </a:xfrm>
          <a:prstGeom prst="rect">
            <a:avLst/>
          </a:prstGeom>
        </p:spPr>
      </p:pic>
      <p:sp>
        <p:nvSpPr>
          <p:cNvPr id="15" name="TextBox 14">
            <a:extLst>
              <a:ext uri="{FF2B5EF4-FFF2-40B4-BE49-F238E27FC236}">
                <a16:creationId xmlns:a16="http://schemas.microsoft.com/office/drawing/2014/main" id="{AE9AA9DC-54DF-478E-8F9E-ABA431B7B1CC}"/>
              </a:ext>
            </a:extLst>
          </p:cNvPr>
          <p:cNvSpPr txBox="1"/>
          <p:nvPr/>
        </p:nvSpPr>
        <p:spPr>
          <a:xfrm>
            <a:off x="3590575" y="3279249"/>
            <a:ext cx="1421350" cy="830997"/>
          </a:xfrm>
          <a:prstGeom prst="rect">
            <a:avLst/>
          </a:prstGeom>
          <a:noFill/>
        </p:spPr>
        <p:txBody>
          <a:bodyPr wrap="non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EC2</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Instances </a:t>
            </a:r>
          </a:p>
        </p:txBody>
      </p:sp>
      <p:sp>
        <p:nvSpPr>
          <p:cNvPr id="16" name="Rectangle: Rounded Corners 15">
            <a:extLst>
              <a:ext uri="{FF2B5EF4-FFF2-40B4-BE49-F238E27FC236}">
                <a16:creationId xmlns:a16="http://schemas.microsoft.com/office/drawing/2014/main" id="{4192396F-91C8-4ADB-BCCE-EABC655E4AE9}"/>
              </a:ext>
            </a:extLst>
          </p:cNvPr>
          <p:cNvSpPr/>
          <p:nvPr/>
        </p:nvSpPr>
        <p:spPr>
          <a:xfrm>
            <a:off x="248770" y="1493901"/>
            <a:ext cx="11415849" cy="4151735"/>
          </a:xfrm>
          <a:prstGeom prst="roundRect">
            <a:avLst/>
          </a:prstGeom>
          <a:noFill/>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a:ln>
                <a:noFill/>
              </a:ln>
              <a:solidFill>
                <a:prstClr val="black"/>
              </a:solidFill>
              <a:effectLst/>
              <a:uLnTx/>
              <a:uFillTx/>
              <a:latin typeface="Calibri"/>
              <a:ea typeface="+mn-ea"/>
              <a:cs typeface="+mn-cs"/>
            </a:endParaRPr>
          </a:p>
        </p:txBody>
      </p:sp>
      <p:pic>
        <p:nvPicPr>
          <p:cNvPr id="4" name="Content Placeholder 3">
            <a:extLst>
              <a:ext uri="{FF2B5EF4-FFF2-40B4-BE49-F238E27FC236}">
                <a16:creationId xmlns:a16="http://schemas.microsoft.com/office/drawing/2014/main" id="{FFC0645A-65C0-4019-AACB-B71711DE6B16}"/>
              </a:ext>
            </a:extLst>
          </p:cNvPr>
          <p:cNvPicPr>
            <a:picLocks noGrp="1" noChangeAspect="1"/>
          </p:cNvPicPr>
          <p:nvPr>
            <p:ph idx="1"/>
          </p:nvPr>
        </p:nvPicPr>
        <p:blipFill>
          <a:blip r:embed="rId8"/>
          <a:stretch>
            <a:fillRect/>
          </a:stretch>
        </p:blipFill>
        <p:spPr>
          <a:xfrm>
            <a:off x="172806" y="93403"/>
            <a:ext cx="1698284" cy="1511395"/>
          </a:xfrm>
          <a:prstGeom prst="rect">
            <a:avLst/>
          </a:prstGeom>
        </p:spPr>
      </p:pic>
      <p:cxnSp>
        <p:nvCxnSpPr>
          <p:cNvPr id="18" name="Straight Arrow Connector 17">
            <a:extLst>
              <a:ext uri="{FF2B5EF4-FFF2-40B4-BE49-F238E27FC236}">
                <a16:creationId xmlns:a16="http://schemas.microsoft.com/office/drawing/2014/main" id="{50688A3D-384A-46D8-972D-2998F0F7B4E6}"/>
              </a:ext>
            </a:extLst>
          </p:cNvPr>
          <p:cNvCxnSpPr>
            <a:cxnSpLocks/>
            <a:endCxn id="8" idx="1"/>
          </p:cNvCxnSpPr>
          <p:nvPr/>
        </p:nvCxnSpPr>
        <p:spPr>
          <a:xfrm>
            <a:off x="5504545" y="2783035"/>
            <a:ext cx="1354632" cy="0"/>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0" name="TextBox 19">
            <a:extLst>
              <a:ext uri="{FF2B5EF4-FFF2-40B4-BE49-F238E27FC236}">
                <a16:creationId xmlns:a16="http://schemas.microsoft.com/office/drawing/2014/main" id="{76942C64-13D0-4B69-9A54-C4D516EEA1AB}"/>
              </a:ext>
            </a:extLst>
          </p:cNvPr>
          <p:cNvSpPr txBox="1"/>
          <p:nvPr/>
        </p:nvSpPr>
        <p:spPr>
          <a:xfrm>
            <a:off x="6467094" y="3236980"/>
            <a:ext cx="1703030" cy="461665"/>
          </a:xfrm>
          <a:prstGeom prst="rect">
            <a:avLst/>
          </a:prstGeom>
          <a:noFill/>
        </p:spPr>
        <p:txBody>
          <a:bodyPr wrap="non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CloudWatch</a:t>
            </a:r>
          </a:p>
        </p:txBody>
      </p:sp>
      <p:sp>
        <p:nvSpPr>
          <p:cNvPr id="21" name="TextBox 20">
            <a:extLst>
              <a:ext uri="{FF2B5EF4-FFF2-40B4-BE49-F238E27FC236}">
                <a16:creationId xmlns:a16="http://schemas.microsoft.com/office/drawing/2014/main" id="{713F6D63-D2C3-460B-99FA-E9955B366DB0}"/>
              </a:ext>
            </a:extLst>
          </p:cNvPr>
          <p:cNvSpPr txBox="1"/>
          <p:nvPr/>
        </p:nvSpPr>
        <p:spPr>
          <a:xfrm>
            <a:off x="8796630" y="3236980"/>
            <a:ext cx="1178528" cy="461665"/>
          </a:xfrm>
          <a:prstGeom prst="rect">
            <a:avLst/>
          </a:prstGeom>
          <a:noFill/>
        </p:spPr>
        <p:txBody>
          <a:bodyPr wrap="non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Lambda</a:t>
            </a:r>
          </a:p>
        </p:txBody>
      </p:sp>
      <p:pic>
        <p:nvPicPr>
          <p:cNvPr id="23" name="Picture 2">
            <a:extLst>
              <a:ext uri="{FF2B5EF4-FFF2-40B4-BE49-F238E27FC236}">
                <a16:creationId xmlns:a16="http://schemas.microsoft.com/office/drawing/2014/main" id="{C26197C0-5A7C-4E75-AA8A-A9C9951F9704}"/>
              </a:ext>
            </a:extLst>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7758352" y="2691086"/>
            <a:ext cx="257861" cy="25786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25" name="Straight Arrow Connector 24">
            <a:extLst>
              <a:ext uri="{FF2B5EF4-FFF2-40B4-BE49-F238E27FC236}">
                <a16:creationId xmlns:a16="http://schemas.microsoft.com/office/drawing/2014/main" id="{35DF93D6-0D1D-450B-90B6-B34C7BDFB8AE}"/>
              </a:ext>
            </a:extLst>
          </p:cNvPr>
          <p:cNvCxnSpPr/>
          <p:nvPr/>
        </p:nvCxnSpPr>
        <p:spPr>
          <a:xfrm>
            <a:off x="8130856" y="2791525"/>
            <a:ext cx="750792" cy="0"/>
          </a:xfrm>
          <a:prstGeom prst="straightConnector1">
            <a:avLst/>
          </a:prstGeom>
          <a:ln>
            <a:tailEnd type="triangle"/>
          </a:ln>
        </p:spPr>
        <p:style>
          <a:lnRef idx="3">
            <a:schemeClr val="accent3"/>
          </a:lnRef>
          <a:fillRef idx="0">
            <a:schemeClr val="accent3"/>
          </a:fillRef>
          <a:effectRef idx="2">
            <a:schemeClr val="accent3"/>
          </a:effectRef>
          <a:fontRef idx="minor">
            <a:schemeClr val="tx1"/>
          </a:fontRef>
        </p:style>
      </p:cxnSp>
      <p:sp>
        <p:nvSpPr>
          <p:cNvPr id="26" name="TextBox 25">
            <a:extLst>
              <a:ext uri="{FF2B5EF4-FFF2-40B4-BE49-F238E27FC236}">
                <a16:creationId xmlns:a16="http://schemas.microsoft.com/office/drawing/2014/main" id="{05B466B9-7D96-4D53-8EA4-7FB15418A841}"/>
              </a:ext>
            </a:extLst>
          </p:cNvPr>
          <p:cNvSpPr txBox="1"/>
          <p:nvPr/>
        </p:nvSpPr>
        <p:spPr>
          <a:xfrm>
            <a:off x="5475082" y="2343831"/>
            <a:ext cx="1435008" cy="379656"/>
          </a:xfrm>
          <a:prstGeom prst="rect">
            <a:avLst/>
          </a:prstGeom>
          <a:noFill/>
        </p:spPr>
        <p:txBody>
          <a:bodyPr wrap="non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GB" sz="1867" b="0" i="0" u="none" strike="noStrike" kern="1200" cap="none" spc="0" normalizeH="0" baseline="0" noProof="0" dirty="0">
                <a:ln>
                  <a:noFill/>
                </a:ln>
                <a:solidFill>
                  <a:prstClr val="black"/>
                </a:solidFill>
                <a:effectLst/>
                <a:uLnTx/>
                <a:uFillTx/>
                <a:latin typeface="Calibri"/>
                <a:ea typeface="+mn-ea"/>
                <a:cs typeface="+mn-cs"/>
              </a:rPr>
              <a:t>(1) VPC Logs </a:t>
            </a:r>
          </a:p>
        </p:txBody>
      </p:sp>
      <p:sp>
        <p:nvSpPr>
          <p:cNvPr id="27" name="TextBox 26">
            <a:extLst>
              <a:ext uri="{FF2B5EF4-FFF2-40B4-BE49-F238E27FC236}">
                <a16:creationId xmlns:a16="http://schemas.microsoft.com/office/drawing/2014/main" id="{F0920517-FE9C-4665-8D6E-2B4C03DAA85D}"/>
              </a:ext>
            </a:extLst>
          </p:cNvPr>
          <p:cNvSpPr txBox="1"/>
          <p:nvPr/>
        </p:nvSpPr>
        <p:spPr>
          <a:xfrm>
            <a:off x="7532413" y="2198384"/>
            <a:ext cx="1740541" cy="666977"/>
          </a:xfrm>
          <a:prstGeom prst="rect">
            <a:avLst/>
          </a:prstGeom>
          <a:noFill/>
        </p:spPr>
        <p:txBody>
          <a:bodyPr wrap="non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1867" b="0" i="0" u="none" strike="noStrike" kern="1200" cap="none" spc="0" normalizeH="0" baseline="0" noProof="0" dirty="0">
                <a:ln>
                  <a:noFill/>
                </a:ln>
                <a:solidFill>
                  <a:prstClr val="black"/>
                </a:solidFill>
                <a:effectLst/>
                <a:uLnTx/>
                <a:uFillTx/>
                <a:latin typeface="Calibri"/>
                <a:ea typeface="+mn-ea"/>
                <a:cs typeface="+mn-cs"/>
              </a:rPr>
              <a:t>(2) CloudWatch </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1867" b="0" i="0" u="none" strike="noStrike" kern="1200" cap="none" spc="0" normalizeH="0" baseline="0" noProof="0" dirty="0">
                <a:ln>
                  <a:noFill/>
                </a:ln>
                <a:solidFill>
                  <a:prstClr val="black"/>
                </a:solidFill>
                <a:effectLst/>
                <a:uLnTx/>
                <a:uFillTx/>
                <a:latin typeface="Calibri"/>
                <a:ea typeface="+mn-ea"/>
                <a:cs typeface="+mn-cs"/>
              </a:rPr>
              <a:t>Events</a:t>
            </a:r>
          </a:p>
        </p:txBody>
      </p:sp>
      <p:cxnSp>
        <p:nvCxnSpPr>
          <p:cNvPr id="29" name="Straight Arrow Connector 28">
            <a:extLst>
              <a:ext uri="{FF2B5EF4-FFF2-40B4-BE49-F238E27FC236}">
                <a16:creationId xmlns:a16="http://schemas.microsoft.com/office/drawing/2014/main" id="{B3E23B3A-D7C4-4B4A-A555-FA953B2B3ECB}"/>
              </a:ext>
            </a:extLst>
          </p:cNvPr>
          <p:cNvCxnSpPr>
            <a:cxnSpLocks/>
          </p:cNvCxnSpPr>
          <p:nvPr/>
        </p:nvCxnSpPr>
        <p:spPr>
          <a:xfrm>
            <a:off x="10096216" y="2655221"/>
            <a:ext cx="293785" cy="492459"/>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pic>
        <p:nvPicPr>
          <p:cNvPr id="31" name="Picture 3">
            <a:extLst>
              <a:ext uri="{FF2B5EF4-FFF2-40B4-BE49-F238E27FC236}">
                <a16:creationId xmlns:a16="http://schemas.microsoft.com/office/drawing/2014/main" id="{66B00072-3DB0-4825-B055-242F3AA2B9EB}"/>
              </a:ext>
            </a:extLst>
          </p:cNvPr>
          <p:cNvPicPr>
            <a:picLocks noChangeAspect="1" noChangeArrowheads="1"/>
          </p:cNvPicPr>
          <p:nvPr/>
        </p:nvPicPr>
        <p:blipFill>
          <a:blip r:embed="rId10" cstate="print">
            <a:extLst>
              <a:ext uri="{BEBA8EAE-BF5A-486C-A8C5-ECC9F3942E4B}">
                <a14:imgProps xmlns:a14="http://schemas.microsoft.com/office/drawing/2010/main">
                  <a14:imgLayer r:embed="rId11">
                    <a14:imgEffect>
                      <a14:backgroundRemoval t="1000" b="100000" l="0" r="100000">
                        <a14:foregroundMark x1="47619" y1="18500" x2="47619" y2="18500"/>
                        <a14:foregroundMark x1="29365" y1="29000" x2="29365" y2="29000"/>
                        <a14:foregroundMark x1="53968" y1="53000" x2="53968" y2="53000"/>
                        <a14:foregroundMark x1="68651" y1="64500" x2="68651" y2="64500"/>
                        <a14:foregroundMark x1="50000" y1="50500" x2="50000" y2="50500"/>
                      </a14:backgroundRemoval>
                    </a14:imgEffect>
                  </a14:imgLayer>
                </a14:imgProps>
              </a:ext>
              <a:ext uri="{28A0092B-C50C-407E-A947-70E740481C1C}">
                <a14:useLocalDpi xmlns:a14="http://schemas.microsoft.com/office/drawing/2010/main" val="0"/>
              </a:ext>
            </a:extLst>
          </a:blip>
          <a:srcRect/>
          <a:stretch>
            <a:fillRect/>
          </a:stretch>
        </p:blipFill>
        <p:spPr bwMode="auto">
          <a:xfrm>
            <a:off x="10126887" y="3147681"/>
            <a:ext cx="708924" cy="562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2" name="Picture 31">
            <a:extLst>
              <a:ext uri="{FF2B5EF4-FFF2-40B4-BE49-F238E27FC236}">
                <a16:creationId xmlns:a16="http://schemas.microsoft.com/office/drawing/2014/main" id="{364C960D-DAAA-4758-8406-54929B6D363B}"/>
              </a:ext>
            </a:extLst>
          </p:cNvPr>
          <p:cNvPicPr>
            <a:picLocks noChangeAspect="1"/>
          </p:cNvPicPr>
          <p:nvPr/>
        </p:nvPicPr>
        <p:blipFill>
          <a:blip r:embed="rId12"/>
          <a:stretch>
            <a:fillRect/>
          </a:stretch>
        </p:blipFill>
        <p:spPr>
          <a:xfrm>
            <a:off x="9759901" y="2154434"/>
            <a:ext cx="536652" cy="536652"/>
          </a:xfrm>
          <a:prstGeom prst="rect">
            <a:avLst/>
          </a:prstGeom>
        </p:spPr>
      </p:pic>
      <p:cxnSp>
        <p:nvCxnSpPr>
          <p:cNvPr id="34" name="Straight Arrow Connector 33">
            <a:extLst>
              <a:ext uri="{FF2B5EF4-FFF2-40B4-BE49-F238E27FC236}">
                <a16:creationId xmlns:a16="http://schemas.microsoft.com/office/drawing/2014/main" id="{7BC3FE1A-6A87-4254-9FE1-FB2197EEE922}"/>
              </a:ext>
            </a:extLst>
          </p:cNvPr>
          <p:cNvCxnSpPr>
            <a:cxnSpLocks/>
          </p:cNvCxnSpPr>
          <p:nvPr/>
        </p:nvCxnSpPr>
        <p:spPr>
          <a:xfrm>
            <a:off x="10478332" y="3719605"/>
            <a:ext cx="0" cy="590808"/>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39" name="TextBox 38">
            <a:extLst>
              <a:ext uri="{FF2B5EF4-FFF2-40B4-BE49-F238E27FC236}">
                <a16:creationId xmlns:a16="http://schemas.microsoft.com/office/drawing/2014/main" id="{CA91B064-1D76-401C-B63E-72B2FD2A38DC}"/>
              </a:ext>
            </a:extLst>
          </p:cNvPr>
          <p:cNvSpPr txBox="1"/>
          <p:nvPr/>
        </p:nvSpPr>
        <p:spPr>
          <a:xfrm>
            <a:off x="90296" y="5694692"/>
            <a:ext cx="7446462" cy="1077218"/>
          </a:xfrm>
          <a:prstGeom prst="rect">
            <a:avLst/>
          </a:prstGeom>
          <a:noFill/>
        </p:spPr>
        <p:txBody>
          <a:bodyPr wrap="none" rtlCol="0">
            <a:spAutoFit/>
          </a:bodyPr>
          <a:lstStyle/>
          <a:p>
            <a:pPr marL="457189" marR="0" lvl="0" indent="-457189" algn="l" defTabSz="1219170" rtl="0" eaLnBrk="1" fontAlgn="auto" latinLnBrk="0" hangingPunct="1">
              <a:lnSpc>
                <a:spcPct val="100000"/>
              </a:lnSpc>
              <a:spcBef>
                <a:spcPts val="0"/>
              </a:spcBef>
              <a:spcAft>
                <a:spcPts val="0"/>
              </a:spcAft>
              <a:buClrTx/>
              <a:buSzTx/>
              <a:buFont typeface="+mj-lt"/>
              <a:buAutoNum type="arabicPeriod"/>
              <a:tabLst/>
              <a:defRPr/>
            </a:pPr>
            <a:r>
              <a:rPr kumimoji="0" lang="en-GB" sz="1600" b="0" i="0" u="none" strike="noStrike" kern="1200" cap="none" spc="0" normalizeH="0" baseline="0" noProof="0" dirty="0">
                <a:ln>
                  <a:noFill/>
                </a:ln>
                <a:solidFill>
                  <a:prstClr val="black"/>
                </a:solidFill>
                <a:effectLst/>
                <a:uLnTx/>
                <a:uFillTx/>
                <a:latin typeface="Calibri"/>
                <a:ea typeface="+mn-ea"/>
                <a:cs typeface="+mn-cs"/>
              </a:rPr>
              <a:t>VPC configured to send logs to CloudWatch </a:t>
            </a:r>
          </a:p>
          <a:p>
            <a:pPr marL="457189" marR="0" lvl="0" indent="-457189" algn="l" defTabSz="1219170" rtl="0" eaLnBrk="1" fontAlgn="auto" latinLnBrk="0" hangingPunct="1">
              <a:lnSpc>
                <a:spcPct val="100000"/>
              </a:lnSpc>
              <a:spcBef>
                <a:spcPts val="0"/>
              </a:spcBef>
              <a:spcAft>
                <a:spcPts val="0"/>
              </a:spcAft>
              <a:buClrTx/>
              <a:buSzTx/>
              <a:buFont typeface="+mj-lt"/>
              <a:buAutoNum type="arabicPeriod"/>
              <a:tabLst/>
              <a:defRPr/>
            </a:pPr>
            <a:r>
              <a:rPr kumimoji="0" lang="en-GB" sz="1600" b="0" i="0" u="none" strike="noStrike" kern="1200" cap="none" spc="0" normalizeH="0" baseline="0" noProof="0" dirty="0">
                <a:ln>
                  <a:noFill/>
                </a:ln>
                <a:solidFill>
                  <a:prstClr val="black"/>
                </a:solidFill>
                <a:effectLst/>
                <a:uLnTx/>
                <a:uFillTx/>
                <a:latin typeface="Calibri"/>
                <a:ea typeface="+mn-ea"/>
                <a:cs typeface="+mn-cs"/>
              </a:rPr>
              <a:t>CloudWatch triggers when it receives logs and forwards as events to a Lambda</a:t>
            </a:r>
          </a:p>
          <a:p>
            <a:pPr marL="457189" marR="0" lvl="0" indent="-457189" algn="l" defTabSz="1219170" rtl="0" eaLnBrk="1" fontAlgn="auto" latinLnBrk="0" hangingPunct="1">
              <a:lnSpc>
                <a:spcPct val="100000"/>
              </a:lnSpc>
              <a:spcBef>
                <a:spcPts val="0"/>
              </a:spcBef>
              <a:spcAft>
                <a:spcPts val="0"/>
              </a:spcAft>
              <a:buClrTx/>
              <a:buSzTx/>
              <a:buFont typeface="+mj-lt"/>
              <a:buAutoNum type="arabicPeriod"/>
              <a:tabLst/>
              <a:defRPr/>
            </a:pPr>
            <a:r>
              <a:rPr kumimoji="0" lang="en-GB" sz="1600" b="0" i="0" u="none" strike="noStrike" kern="1200" cap="none" spc="0" normalizeH="0" baseline="0" noProof="0" dirty="0">
                <a:ln>
                  <a:noFill/>
                </a:ln>
                <a:solidFill>
                  <a:prstClr val="black"/>
                </a:solidFill>
                <a:effectLst/>
                <a:uLnTx/>
                <a:uFillTx/>
                <a:latin typeface="Calibri"/>
                <a:ea typeface="+mn-ea"/>
                <a:cs typeface="+mn-cs"/>
              </a:rPr>
              <a:t>This Lambda written in NodeJS converts events to flows and forwards to GigaFlow</a:t>
            </a:r>
          </a:p>
          <a:p>
            <a:pPr marL="457189" marR="0" lvl="0" indent="-457189" algn="l" defTabSz="1219170" rtl="0" eaLnBrk="1" fontAlgn="auto" latinLnBrk="0" hangingPunct="1">
              <a:lnSpc>
                <a:spcPct val="100000"/>
              </a:lnSpc>
              <a:spcBef>
                <a:spcPts val="0"/>
              </a:spcBef>
              <a:spcAft>
                <a:spcPts val="0"/>
              </a:spcAft>
              <a:buClrTx/>
              <a:buSzTx/>
              <a:buFont typeface="+mj-lt"/>
              <a:buAutoNum type="arabicPeriod"/>
              <a:tabLst/>
              <a:defRPr/>
            </a:pPr>
            <a:r>
              <a:rPr kumimoji="0" lang="en-GB" sz="1600" b="0" i="0" u="none" strike="noStrike" kern="1200" cap="none" spc="0" normalizeH="0" baseline="0" noProof="0" dirty="0">
                <a:ln>
                  <a:noFill/>
                </a:ln>
                <a:solidFill>
                  <a:prstClr val="black"/>
                </a:solidFill>
                <a:effectLst/>
                <a:uLnTx/>
                <a:uFillTx/>
                <a:latin typeface="Calibri"/>
                <a:ea typeface="+mn-ea"/>
                <a:cs typeface="+mn-cs"/>
              </a:rPr>
              <a:t>Gigaflow runs a discovery to map EC2 instance information </a:t>
            </a:r>
          </a:p>
        </p:txBody>
      </p:sp>
      <p:pic>
        <p:nvPicPr>
          <p:cNvPr id="40" name="Picture 39">
            <a:extLst>
              <a:ext uri="{FF2B5EF4-FFF2-40B4-BE49-F238E27FC236}">
                <a16:creationId xmlns:a16="http://schemas.microsoft.com/office/drawing/2014/main" id="{D6A19FC2-DC52-4BF2-95E6-673E88B31771}"/>
              </a:ext>
            </a:extLst>
          </p:cNvPr>
          <p:cNvPicPr>
            <a:picLocks noChangeAspect="1"/>
          </p:cNvPicPr>
          <p:nvPr/>
        </p:nvPicPr>
        <p:blipFill>
          <a:blip r:embed="rId13">
            <a:extLst>
              <a:ext uri="{BEBA8EAE-BF5A-486C-A8C5-ECC9F3942E4B}">
                <a14:imgProps xmlns:a14="http://schemas.microsoft.com/office/drawing/2010/main">
                  <a14:imgLayer r:embed="rId14">
                    <a14:imgEffect>
                      <a14:backgroundRemoval t="336" b="98658" l="5686" r="96990">
                        <a14:foregroundMark x1="32776" y1="33557" x2="32776" y2="33557"/>
                        <a14:foregroundMark x1="89632" y1="23826" x2="89632" y2="23826"/>
                        <a14:foregroundMark x1="89632" y1="23826" x2="89632" y2="23826"/>
                        <a14:foregroundMark x1="72241" y1="29195" x2="72241" y2="29195"/>
                        <a14:foregroundMark x1="79264" y1="13758" x2="79264" y2="13758"/>
                        <a14:foregroundMark x1="47157" y1="7383" x2="47157" y2="7383"/>
                        <a14:foregroundMark x1="48161" y1="6376" x2="48161" y2="6376"/>
                        <a14:foregroundMark x1="31438" y1="6711" x2="31438" y2="6711"/>
                        <a14:foregroundMark x1="18395" y1="18456" x2="18395" y2="18456"/>
                        <a14:foregroundMark x1="6020" y1="39597" x2="6020" y2="39597"/>
                        <a14:foregroundMark x1="8027" y1="72148" x2="8027" y2="72148"/>
                        <a14:foregroundMark x1="5686" y1="52013" x2="5686" y2="52013"/>
                        <a14:foregroundMark x1="44816" y1="94966" x2="44816" y2="94966"/>
                        <a14:foregroundMark x1="84281" y1="78859" x2="84281" y2="78859"/>
                        <a14:foregroundMark x1="75920" y1="88591" x2="75920" y2="88591"/>
                        <a14:foregroundMark x1="91304" y1="68456" x2="91304" y2="68456"/>
                        <a14:foregroundMark x1="96990" y1="56040" x2="96990" y2="56040"/>
                        <a14:foregroundMark x1="55184" y1="93624" x2="55184" y2="93624"/>
                        <a14:foregroundMark x1="50836" y1="98993" x2="50836" y2="98993"/>
                        <a14:foregroundMark x1="46154" y1="336" x2="46154" y2="336"/>
                      </a14:backgroundRemoval>
                    </a14:imgEffect>
                  </a14:imgLayer>
                </a14:imgProps>
              </a:ext>
            </a:extLst>
          </a:blip>
          <a:stretch>
            <a:fillRect/>
          </a:stretch>
        </p:blipFill>
        <p:spPr>
          <a:xfrm>
            <a:off x="9914328" y="4415906"/>
            <a:ext cx="1128008" cy="1124236"/>
          </a:xfrm>
          <a:prstGeom prst="rect">
            <a:avLst/>
          </a:prstGeom>
        </p:spPr>
      </p:pic>
      <p:sp>
        <p:nvSpPr>
          <p:cNvPr id="41" name="Rectangle 40">
            <a:extLst>
              <a:ext uri="{FF2B5EF4-FFF2-40B4-BE49-F238E27FC236}">
                <a16:creationId xmlns:a16="http://schemas.microsoft.com/office/drawing/2014/main" id="{8874DA6F-A864-47AC-8C28-69761D439D76}"/>
              </a:ext>
            </a:extLst>
          </p:cNvPr>
          <p:cNvSpPr/>
          <p:nvPr/>
        </p:nvSpPr>
        <p:spPr>
          <a:xfrm>
            <a:off x="8610538" y="5044432"/>
            <a:ext cx="1327095" cy="461665"/>
          </a:xfrm>
          <a:prstGeom prst="rect">
            <a:avLst/>
          </a:prstGeom>
        </p:spPr>
        <p:txBody>
          <a:bodyPr wrap="none">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GigaFlow</a:t>
            </a:r>
          </a:p>
        </p:txBody>
      </p:sp>
      <p:sp>
        <p:nvSpPr>
          <p:cNvPr id="28" name="TextBox 27">
            <a:extLst>
              <a:ext uri="{FF2B5EF4-FFF2-40B4-BE49-F238E27FC236}">
                <a16:creationId xmlns:a16="http://schemas.microsoft.com/office/drawing/2014/main" id="{98868674-825F-4D5E-BC5D-5AA64F0BAAA8}"/>
              </a:ext>
            </a:extLst>
          </p:cNvPr>
          <p:cNvSpPr txBox="1"/>
          <p:nvPr/>
        </p:nvSpPr>
        <p:spPr>
          <a:xfrm>
            <a:off x="9962314" y="2459869"/>
            <a:ext cx="1882897"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(3) Converts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Events </a:t>
            </a:r>
            <a:endParaRPr kumimoji="0" lang="en-IE" sz="1800" b="0" i="0" u="none" strike="noStrike" kern="1200" cap="none" spc="0" normalizeH="0" baseline="0" noProof="0" dirty="0">
              <a:ln>
                <a:noFill/>
              </a:ln>
              <a:solidFill>
                <a:prstClr val="black"/>
              </a:solidFill>
              <a:effectLst/>
              <a:uLnTx/>
              <a:uFillTx/>
              <a:latin typeface="Calibri"/>
              <a:ea typeface="+mn-ea"/>
              <a:cs typeface="+mn-cs"/>
            </a:endParaRPr>
          </a:p>
        </p:txBody>
      </p:sp>
      <p:cxnSp>
        <p:nvCxnSpPr>
          <p:cNvPr id="30" name="Straight Arrow Connector 29">
            <a:extLst>
              <a:ext uri="{FF2B5EF4-FFF2-40B4-BE49-F238E27FC236}">
                <a16:creationId xmlns:a16="http://schemas.microsoft.com/office/drawing/2014/main" id="{EE9E1F3B-7477-446B-A4DF-317EE0833D3D}"/>
              </a:ext>
            </a:extLst>
          </p:cNvPr>
          <p:cNvCxnSpPr>
            <a:cxnSpLocks/>
            <a:stCxn id="40" idx="1"/>
          </p:cNvCxnSpPr>
          <p:nvPr/>
        </p:nvCxnSpPr>
        <p:spPr>
          <a:xfrm flipH="1" flipV="1">
            <a:off x="5203442" y="4033193"/>
            <a:ext cx="4710886" cy="944831"/>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33" name="TextBox 32">
            <a:extLst>
              <a:ext uri="{FF2B5EF4-FFF2-40B4-BE49-F238E27FC236}">
                <a16:creationId xmlns:a16="http://schemas.microsoft.com/office/drawing/2014/main" id="{EA9B098D-2816-472C-B0D7-1FC01C19CFA9}"/>
              </a:ext>
            </a:extLst>
          </p:cNvPr>
          <p:cNvSpPr txBox="1"/>
          <p:nvPr/>
        </p:nvSpPr>
        <p:spPr>
          <a:xfrm>
            <a:off x="3047048" y="4419250"/>
            <a:ext cx="6097904" cy="646331"/>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a:ln>
                  <a:noFill/>
                </a:ln>
                <a:solidFill>
                  <a:prstClr val="black"/>
                </a:solidFill>
                <a:effectLst/>
                <a:uLnTx/>
                <a:uFillTx/>
                <a:latin typeface="Calibri"/>
                <a:ea typeface="+mn-ea"/>
                <a:cs typeface="+mn-cs"/>
              </a:rPr>
              <a:t>(4) Discovery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IE" sz="1800" b="0" i="0" u="none" strike="noStrike" kern="1200" cap="none" spc="0" normalizeH="0" baseline="0" noProof="0" dirty="0">
                <a:ln>
                  <a:noFill/>
                </a:ln>
                <a:solidFill>
                  <a:prstClr val="black"/>
                </a:solidFill>
                <a:effectLst/>
                <a:uLnTx/>
                <a:uFillTx/>
                <a:latin typeface="Calibri"/>
                <a:ea typeface="+mn-ea"/>
                <a:cs typeface="+mn-cs"/>
              </a:rPr>
              <a:t>of VPC</a:t>
            </a:r>
          </a:p>
        </p:txBody>
      </p:sp>
      <p:grpSp>
        <p:nvGrpSpPr>
          <p:cNvPr id="61" name="Group 60">
            <a:extLst>
              <a:ext uri="{FF2B5EF4-FFF2-40B4-BE49-F238E27FC236}">
                <a16:creationId xmlns:a16="http://schemas.microsoft.com/office/drawing/2014/main" id="{E66D2DAE-FE96-4B21-B9F2-4D4E2C23FA26}"/>
              </a:ext>
            </a:extLst>
          </p:cNvPr>
          <p:cNvGrpSpPr/>
          <p:nvPr/>
        </p:nvGrpSpPr>
        <p:grpSpPr>
          <a:xfrm>
            <a:off x="7377214" y="2662063"/>
            <a:ext cx="2649600" cy="2655720"/>
            <a:chOff x="7377214" y="2662063"/>
            <a:chExt cx="2649600" cy="2655720"/>
          </a:xfrm>
        </p:grpSpPr>
        <mc:AlternateContent xmlns:mc="http://schemas.openxmlformats.org/markup-compatibility/2006" xmlns:p14="http://schemas.microsoft.com/office/powerpoint/2010/main">
          <mc:Choice Requires="p14">
            <p:contentPart p14:bwMode="auto" r:id="rId15">
              <p14:nvContentPartPr>
                <p14:cNvPr id="49" name="Ink 48">
                  <a:extLst>
                    <a:ext uri="{FF2B5EF4-FFF2-40B4-BE49-F238E27FC236}">
                      <a16:creationId xmlns:a16="http://schemas.microsoft.com/office/drawing/2014/main" id="{D717418E-57A2-42EC-860F-69AF4C055EC7}"/>
                    </a:ext>
                  </a:extLst>
                </p14:cNvPr>
                <p14:cNvContentPartPr/>
                <p14:nvPr/>
              </p14:nvContentPartPr>
              <p14:xfrm>
                <a:off x="7377214" y="2662063"/>
                <a:ext cx="15840" cy="5040"/>
              </p14:xfrm>
            </p:contentPart>
          </mc:Choice>
          <mc:Fallback xmlns="">
            <p:pic>
              <p:nvPicPr>
                <p:cNvPr id="49" name="Ink 48">
                  <a:extLst>
                    <a:ext uri="{FF2B5EF4-FFF2-40B4-BE49-F238E27FC236}">
                      <a16:creationId xmlns:a16="http://schemas.microsoft.com/office/drawing/2014/main" id="{D717418E-57A2-42EC-860F-69AF4C055EC7}"/>
                    </a:ext>
                  </a:extLst>
                </p:cNvPr>
                <p:cNvPicPr/>
                <p:nvPr/>
              </p:nvPicPr>
              <p:blipFill>
                <a:blip r:embed="rId18"/>
                <a:stretch>
                  <a:fillRect/>
                </a:stretch>
              </p:blipFill>
              <p:spPr>
                <a:xfrm>
                  <a:off x="7368574" y="2653423"/>
                  <a:ext cx="33480" cy="22680"/>
                </a:xfrm>
                <a:prstGeom prst="rect">
                  <a:avLst/>
                </a:prstGeom>
              </p:spPr>
            </p:pic>
          </mc:Fallback>
        </mc:AlternateContent>
        <mc:AlternateContent xmlns:mc="http://schemas.openxmlformats.org/markup-compatibility/2006" xmlns:p14="http://schemas.microsoft.com/office/powerpoint/2010/main">
          <mc:Choice Requires="p14">
            <p:contentPart p14:bwMode="auto" r:id="rId19">
              <p14:nvContentPartPr>
                <p14:cNvPr id="56" name="Ink 55">
                  <a:extLst>
                    <a:ext uri="{FF2B5EF4-FFF2-40B4-BE49-F238E27FC236}">
                      <a16:creationId xmlns:a16="http://schemas.microsoft.com/office/drawing/2014/main" id="{2CA6DE9F-5101-45D6-9184-FEE7714732B6}"/>
                    </a:ext>
                  </a:extLst>
                </p14:cNvPr>
                <p14:cNvContentPartPr/>
                <p14:nvPr/>
              </p14:nvContentPartPr>
              <p14:xfrm>
                <a:off x="10026454" y="5314543"/>
                <a:ext cx="360" cy="3240"/>
              </p14:xfrm>
            </p:contentPart>
          </mc:Choice>
          <mc:Fallback xmlns="">
            <p:pic>
              <p:nvPicPr>
                <p:cNvPr id="56" name="Ink 55">
                  <a:extLst>
                    <a:ext uri="{FF2B5EF4-FFF2-40B4-BE49-F238E27FC236}">
                      <a16:creationId xmlns:a16="http://schemas.microsoft.com/office/drawing/2014/main" id="{2CA6DE9F-5101-45D6-9184-FEE7714732B6}"/>
                    </a:ext>
                  </a:extLst>
                </p:cNvPr>
                <p:cNvPicPr/>
                <p:nvPr/>
              </p:nvPicPr>
              <p:blipFill>
                <a:blip r:embed="rId16"/>
                <a:stretch>
                  <a:fillRect/>
                </a:stretch>
              </p:blipFill>
              <p:spPr>
                <a:xfrm>
                  <a:off x="10017814" y="5305903"/>
                  <a:ext cx="18000" cy="20880"/>
                </a:xfrm>
                <a:prstGeom prst="rect">
                  <a:avLst/>
                </a:prstGeom>
              </p:spPr>
            </p:pic>
          </mc:Fallback>
        </mc:AlternateContent>
        <mc:AlternateContent xmlns:mc="http://schemas.openxmlformats.org/markup-compatibility/2006" xmlns:p14="http://schemas.microsoft.com/office/powerpoint/2010/main">
          <mc:Choice Requires="p14">
            <p:contentPart p14:bwMode="auto" r:id="rId20">
              <p14:nvContentPartPr>
                <p14:cNvPr id="57" name="Ink 56">
                  <a:extLst>
                    <a:ext uri="{FF2B5EF4-FFF2-40B4-BE49-F238E27FC236}">
                      <a16:creationId xmlns:a16="http://schemas.microsoft.com/office/drawing/2014/main" id="{0FC25CF0-1FAB-4563-806D-D08D2761CFC7}"/>
                    </a:ext>
                  </a:extLst>
                </p14:cNvPr>
                <p14:cNvContentPartPr/>
                <p14:nvPr/>
              </p14:nvContentPartPr>
              <p14:xfrm>
                <a:off x="9992614" y="5233183"/>
                <a:ext cx="360" cy="360"/>
              </p14:xfrm>
            </p:contentPart>
          </mc:Choice>
          <mc:Fallback xmlns="">
            <p:pic>
              <p:nvPicPr>
                <p:cNvPr id="57" name="Ink 56">
                  <a:extLst>
                    <a:ext uri="{FF2B5EF4-FFF2-40B4-BE49-F238E27FC236}">
                      <a16:creationId xmlns:a16="http://schemas.microsoft.com/office/drawing/2014/main" id="{0FC25CF0-1FAB-4563-806D-D08D2761CFC7}"/>
                    </a:ext>
                  </a:extLst>
                </p:cNvPr>
                <p:cNvPicPr/>
                <p:nvPr/>
              </p:nvPicPr>
              <p:blipFill>
                <a:blip r:embed="rId16"/>
                <a:stretch>
                  <a:fillRect/>
                </a:stretch>
              </p:blipFill>
              <p:spPr>
                <a:xfrm>
                  <a:off x="9983974" y="5224543"/>
                  <a:ext cx="18000" cy="18000"/>
                </a:xfrm>
                <a:prstGeom prst="rect">
                  <a:avLst/>
                </a:prstGeom>
              </p:spPr>
            </p:pic>
          </mc:Fallback>
        </mc:AlternateContent>
      </p:grpSp>
      <p:grpSp>
        <p:nvGrpSpPr>
          <p:cNvPr id="53" name="Group 52">
            <a:extLst>
              <a:ext uri="{FF2B5EF4-FFF2-40B4-BE49-F238E27FC236}">
                <a16:creationId xmlns:a16="http://schemas.microsoft.com/office/drawing/2014/main" id="{436DE5E5-2419-4250-8250-A8F9957296CF}"/>
              </a:ext>
            </a:extLst>
          </p:cNvPr>
          <p:cNvGrpSpPr/>
          <p:nvPr/>
        </p:nvGrpSpPr>
        <p:grpSpPr>
          <a:xfrm>
            <a:off x="4885577" y="493192"/>
            <a:ext cx="6296400" cy="2255760"/>
            <a:chOff x="4885577" y="493192"/>
            <a:chExt cx="6296400" cy="2255760"/>
          </a:xfrm>
        </p:grpSpPr>
        <mc:AlternateContent xmlns:mc="http://schemas.openxmlformats.org/markup-compatibility/2006" xmlns:p14="http://schemas.microsoft.com/office/powerpoint/2010/main">
          <mc:Choice Requires="p14">
            <p:contentPart p14:bwMode="auto" r:id="rId21">
              <p14:nvContentPartPr>
                <p14:cNvPr id="24" name="Ink 23">
                  <a:extLst>
                    <a:ext uri="{FF2B5EF4-FFF2-40B4-BE49-F238E27FC236}">
                      <a16:creationId xmlns:a16="http://schemas.microsoft.com/office/drawing/2014/main" id="{0D907D6D-22BA-4BD5-A74F-0E655ECDFC95}"/>
                    </a:ext>
                  </a:extLst>
                </p14:cNvPr>
                <p14:cNvContentPartPr/>
                <p14:nvPr/>
              </p14:nvContentPartPr>
              <p14:xfrm>
                <a:off x="4885577" y="2703952"/>
                <a:ext cx="47520" cy="45000"/>
              </p14:xfrm>
            </p:contentPart>
          </mc:Choice>
          <mc:Fallback xmlns="">
            <p:pic>
              <p:nvPicPr>
                <p:cNvPr id="24" name="Ink 23">
                  <a:extLst>
                    <a:ext uri="{FF2B5EF4-FFF2-40B4-BE49-F238E27FC236}">
                      <a16:creationId xmlns:a16="http://schemas.microsoft.com/office/drawing/2014/main" id="{0D907D6D-22BA-4BD5-A74F-0E655ECDFC95}"/>
                    </a:ext>
                  </a:extLst>
                </p:cNvPr>
                <p:cNvPicPr/>
                <p:nvPr/>
              </p:nvPicPr>
              <p:blipFill>
                <a:blip r:embed="rId22"/>
                <a:stretch>
                  <a:fillRect/>
                </a:stretch>
              </p:blipFill>
              <p:spPr>
                <a:xfrm>
                  <a:off x="4876937" y="2694952"/>
                  <a:ext cx="65160" cy="62640"/>
                </a:xfrm>
                <a:prstGeom prst="rect">
                  <a:avLst/>
                </a:prstGeom>
              </p:spPr>
            </p:pic>
          </mc:Fallback>
        </mc:AlternateContent>
        <mc:AlternateContent xmlns:mc="http://schemas.openxmlformats.org/markup-compatibility/2006" xmlns:p14="http://schemas.microsoft.com/office/powerpoint/2010/main">
          <mc:Choice Requires="p14">
            <p:contentPart p14:bwMode="auto" r:id="rId23">
              <p14:nvContentPartPr>
                <p14:cNvPr id="46" name="Ink 45">
                  <a:extLst>
                    <a:ext uri="{FF2B5EF4-FFF2-40B4-BE49-F238E27FC236}">
                      <a16:creationId xmlns:a16="http://schemas.microsoft.com/office/drawing/2014/main" id="{96354053-47E8-4345-B1CC-2F4BD60F69E3}"/>
                    </a:ext>
                  </a:extLst>
                </p14:cNvPr>
                <p14:cNvContentPartPr/>
                <p14:nvPr/>
              </p14:nvContentPartPr>
              <p14:xfrm>
                <a:off x="11180537" y="493192"/>
                <a:ext cx="1440" cy="8280"/>
              </p14:xfrm>
            </p:contentPart>
          </mc:Choice>
          <mc:Fallback xmlns="">
            <p:pic>
              <p:nvPicPr>
                <p:cNvPr id="46" name="Ink 45">
                  <a:extLst>
                    <a:ext uri="{FF2B5EF4-FFF2-40B4-BE49-F238E27FC236}">
                      <a16:creationId xmlns:a16="http://schemas.microsoft.com/office/drawing/2014/main" id="{96354053-47E8-4345-B1CC-2F4BD60F69E3}"/>
                    </a:ext>
                  </a:extLst>
                </p:cNvPr>
                <p:cNvPicPr/>
                <p:nvPr/>
              </p:nvPicPr>
              <p:blipFill>
                <a:blip r:embed="rId24"/>
                <a:stretch>
                  <a:fillRect/>
                </a:stretch>
              </p:blipFill>
              <p:spPr>
                <a:xfrm>
                  <a:off x="11171537" y="484192"/>
                  <a:ext cx="19080" cy="25920"/>
                </a:xfrm>
                <a:prstGeom prst="rect">
                  <a:avLst/>
                </a:prstGeom>
              </p:spPr>
            </p:pic>
          </mc:Fallback>
        </mc:AlternateContent>
      </p:grpSp>
    </p:spTree>
    <p:extLst>
      <p:ext uri="{BB962C8B-B14F-4D97-AF65-F5344CB8AC3E}">
        <p14:creationId xmlns:p14="http://schemas.microsoft.com/office/powerpoint/2010/main" val="14220082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Rounded Corners 10">
            <a:extLst>
              <a:ext uri="{FF2B5EF4-FFF2-40B4-BE49-F238E27FC236}">
                <a16:creationId xmlns:a16="http://schemas.microsoft.com/office/drawing/2014/main" id="{F080E981-5495-44F0-BDE4-173EDFA331A0}"/>
              </a:ext>
            </a:extLst>
          </p:cNvPr>
          <p:cNvSpPr/>
          <p:nvPr/>
        </p:nvSpPr>
        <p:spPr>
          <a:xfrm>
            <a:off x="1492144" y="1613720"/>
            <a:ext cx="3936437" cy="2696693"/>
          </a:xfrm>
          <a:prstGeom prst="roundRect">
            <a:avLst/>
          </a:prstGeom>
          <a:solidFill>
            <a:schemeClr val="bg1"/>
          </a:solidFill>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Calibri"/>
              <a:ea typeface="+mn-ea"/>
              <a:cs typeface="+mn-cs"/>
            </a:endParaRPr>
          </a:p>
        </p:txBody>
      </p:sp>
      <p:sp>
        <p:nvSpPr>
          <p:cNvPr id="2" name="Title 1"/>
          <p:cNvSpPr>
            <a:spLocks noGrp="1"/>
          </p:cNvSpPr>
          <p:nvPr>
            <p:ph type="title"/>
          </p:nvPr>
        </p:nvSpPr>
        <p:spPr>
          <a:xfrm>
            <a:off x="-1271752" y="379561"/>
            <a:ext cx="10972800" cy="1143000"/>
          </a:xfrm>
        </p:spPr>
        <p:txBody>
          <a:bodyPr/>
          <a:lstStyle/>
          <a:p>
            <a:r>
              <a:rPr lang="en-GB" dirty="0"/>
              <a:t>VPC Flows AWS</a:t>
            </a:r>
          </a:p>
        </p:txBody>
      </p:sp>
      <p:pic>
        <p:nvPicPr>
          <p:cNvPr id="5" name="Picture 4">
            <a:extLst>
              <a:ext uri="{FF2B5EF4-FFF2-40B4-BE49-F238E27FC236}">
                <a16:creationId xmlns:a16="http://schemas.microsoft.com/office/drawing/2014/main" id="{324F2095-151C-4632-B017-BC2F5B83E863}"/>
              </a:ext>
            </a:extLst>
          </p:cNvPr>
          <p:cNvPicPr>
            <a:picLocks noChangeAspect="1"/>
          </p:cNvPicPr>
          <p:nvPr/>
        </p:nvPicPr>
        <p:blipFill>
          <a:blip r:embed="rId3"/>
          <a:stretch>
            <a:fillRect/>
          </a:stretch>
        </p:blipFill>
        <p:spPr>
          <a:xfrm>
            <a:off x="3813527" y="2303805"/>
            <a:ext cx="975444" cy="975444"/>
          </a:xfrm>
          <a:prstGeom prst="rect">
            <a:avLst/>
          </a:prstGeom>
        </p:spPr>
      </p:pic>
      <p:pic>
        <p:nvPicPr>
          <p:cNvPr id="7" name="Picture 6">
            <a:extLst>
              <a:ext uri="{FF2B5EF4-FFF2-40B4-BE49-F238E27FC236}">
                <a16:creationId xmlns:a16="http://schemas.microsoft.com/office/drawing/2014/main" id="{A65BD0CE-E98C-44CE-8615-04AB1F46E0C8}"/>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foregroundMark x1="50667" y1="52889" x2="50667" y2="52889"/>
                      </a14:backgroundRemoval>
                    </a14:imgEffect>
                  </a14:imgLayer>
                </a14:imgProps>
              </a:ext>
            </a:extLst>
          </a:blip>
          <a:stretch>
            <a:fillRect/>
          </a:stretch>
        </p:blipFill>
        <p:spPr>
          <a:xfrm>
            <a:off x="1299620" y="1176441"/>
            <a:ext cx="2388856" cy="2388856"/>
          </a:xfrm>
          <a:prstGeom prst="rect">
            <a:avLst/>
          </a:prstGeom>
        </p:spPr>
      </p:pic>
      <p:pic>
        <p:nvPicPr>
          <p:cNvPr id="13" name="Picture 12">
            <a:extLst>
              <a:ext uri="{FF2B5EF4-FFF2-40B4-BE49-F238E27FC236}">
                <a16:creationId xmlns:a16="http://schemas.microsoft.com/office/drawing/2014/main" id="{0D4C74B9-05EA-4FAA-81CF-D55B884C8333}"/>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foregroundMark x1="50667" y1="52889" x2="50667" y2="52889"/>
                      </a14:backgroundRemoval>
                    </a14:imgEffect>
                  </a14:imgLayer>
                </a14:imgProps>
              </a:ext>
            </a:extLst>
          </a:blip>
          <a:stretch>
            <a:fillRect/>
          </a:stretch>
        </p:blipFill>
        <p:spPr>
          <a:xfrm>
            <a:off x="388636" y="3990306"/>
            <a:ext cx="1538180" cy="1390841"/>
          </a:xfrm>
          <a:prstGeom prst="rect">
            <a:avLst/>
          </a:prstGeom>
        </p:spPr>
      </p:pic>
      <p:sp>
        <p:nvSpPr>
          <p:cNvPr id="15" name="TextBox 14">
            <a:extLst>
              <a:ext uri="{FF2B5EF4-FFF2-40B4-BE49-F238E27FC236}">
                <a16:creationId xmlns:a16="http://schemas.microsoft.com/office/drawing/2014/main" id="{AE9AA9DC-54DF-478E-8F9E-ABA431B7B1CC}"/>
              </a:ext>
            </a:extLst>
          </p:cNvPr>
          <p:cNvSpPr txBox="1"/>
          <p:nvPr/>
        </p:nvSpPr>
        <p:spPr>
          <a:xfrm>
            <a:off x="3590575" y="3279249"/>
            <a:ext cx="1421350" cy="830997"/>
          </a:xfrm>
          <a:prstGeom prst="rect">
            <a:avLst/>
          </a:prstGeom>
          <a:noFill/>
        </p:spPr>
        <p:txBody>
          <a:bodyPr wrap="none" rtlCol="0">
            <a:spAutoFit/>
          </a:bodyPr>
          <a:lstStyle/>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EC2</a:t>
            </a:r>
          </a:p>
          <a:p>
            <a:pPr marL="0" marR="0" lvl="0" indent="0" algn="ctr" defTabSz="121917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Instances </a:t>
            </a:r>
          </a:p>
        </p:txBody>
      </p:sp>
      <p:sp>
        <p:nvSpPr>
          <p:cNvPr id="16" name="Rectangle: Rounded Corners 15">
            <a:extLst>
              <a:ext uri="{FF2B5EF4-FFF2-40B4-BE49-F238E27FC236}">
                <a16:creationId xmlns:a16="http://schemas.microsoft.com/office/drawing/2014/main" id="{4192396F-91C8-4ADB-BCCE-EABC655E4AE9}"/>
              </a:ext>
            </a:extLst>
          </p:cNvPr>
          <p:cNvSpPr/>
          <p:nvPr/>
        </p:nvSpPr>
        <p:spPr>
          <a:xfrm>
            <a:off x="248771" y="1493901"/>
            <a:ext cx="6863001" cy="4151735"/>
          </a:xfrm>
          <a:prstGeom prst="roundRect">
            <a:avLst/>
          </a:prstGeom>
          <a:noFill/>
          <a:ln>
            <a:solidFill>
              <a:schemeClr val="bg1">
                <a:lumMod val="65000"/>
              </a:schemeClr>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121917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a:ln>
                <a:noFill/>
              </a:ln>
              <a:solidFill>
                <a:prstClr val="black"/>
              </a:solidFill>
              <a:effectLst/>
              <a:uLnTx/>
              <a:uFillTx/>
              <a:latin typeface="Calibri"/>
              <a:ea typeface="+mn-ea"/>
              <a:cs typeface="+mn-cs"/>
            </a:endParaRPr>
          </a:p>
        </p:txBody>
      </p:sp>
      <p:pic>
        <p:nvPicPr>
          <p:cNvPr id="4" name="Content Placeholder 3">
            <a:extLst>
              <a:ext uri="{FF2B5EF4-FFF2-40B4-BE49-F238E27FC236}">
                <a16:creationId xmlns:a16="http://schemas.microsoft.com/office/drawing/2014/main" id="{FFC0645A-65C0-4019-AACB-B71711DE6B16}"/>
              </a:ext>
            </a:extLst>
          </p:cNvPr>
          <p:cNvPicPr>
            <a:picLocks noGrp="1" noChangeAspect="1"/>
          </p:cNvPicPr>
          <p:nvPr>
            <p:ph idx="1"/>
          </p:nvPr>
        </p:nvPicPr>
        <p:blipFill>
          <a:blip r:embed="rId6"/>
          <a:stretch>
            <a:fillRect/>
          </a:stretch>
        </p:blipFill>
        <p:spPr>
          <a:xfrm>
            <a:off x="172806" y="93403"/>
            <a:ext cx="1698284" cy="1511395"/>
          </a:xfrm>
          <a:prstGeom prst="rect">
            <a:avLst/>
          </a:prstGeom>
        </p:spPr>
      </p:pic>
      <p:cxnSp>
        <p:nvCxnSpPr>
          <p:cNvPr id="18" name="Straight Arrow Connector 17">
            <a:extLst>
              <a:ext uri="{FF2B5EF4-FFF2-40B4-BE49-F238E27FC236}">
                <a16:creationId xmlns:a16="http://schemas.microsoft.com/office/drawing/2014/main" id="{50688A3D-384A-46D8-972D-2998F0F7B4E6}"/>
              </a:ext>
            </a:extLst>
          </p:cNvPr>
          <p:cNvCxnSpPr>
            <a:cxnSpLocks/>
          </p:cNvCxnSpPr>
          <p:nvPr/>
        </p:nvCxnSpPr>
        <p:spPr>
          <a:xfrm>
            <a:off x="5504545" y="2783035"/>
            <a:ext cx="1938058" cy="8492"/>
          </a:xfrm>
          <a:prstGeom prst="straightConnector1">
            <a:avLst/>
          </a:prstGeom>
          <a:ln>
            <a:tailEnd type="triangle"/>
          </a:ln>
        </p:spPr>
        <p:style>
          <a:lnRef idx="3">
            <a:schemeClr val="accent6"/>
          </a:lnRef>
          <a:fillRef idx="0">
            <a:schemeClr val="accent6"/>
          </a:fillRef>
          <a:effectRef idx="2">
            <a:schemeClr val="accent6"/>
          </a:effectRef>
          <a:fontRef idx="minor">
            <a:schemeClr val="tx1"/>
          </a:fontRef>
        </p:style>
      </p:cxnSp>
      <p:sp>
        <p:nvSpPr>
          <p:cNvPr id="26" name="TextBox 25">
            <a:extLst>
              <a:ext uri="{FF2B5EF4-FFF2-40B4-BE49-F238E27FC236}">
                <a16:creationId xmlns:a16="http://schemas.microsoft.com/office/drawing/2014/main" id="{05B466B9-7D96-4D53-8EA4-7FB15418A841}"/>
              </a:ext>
            </a:extLst>
          </p:cNvPr>
          <p:cNvSpPr txBox="1"/>
          <p:nvPr/>
        </p:nvSpPr>
        <p:spPr>
          <a:xfrm>
            <a:off x="5475082" y="2343831"/>
            <a:ext cx="1435008" cy="379656"/>
          </a:xfrm>
          <a:prstGeom prst="rect">
            <a:avLst/>
          </a:prstGeom>
          <a:noFill/>
        </p:spPr>
        <p:txBody>
          <a:bodyPr wrap="none" rtlCol="0">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GB" sz="1867" b="0" i="0" u="none" strike="noStrike" kern="1200" cap="none" spc="0" normalizeH="0" baseline="0" noProof="0" dirty="0">
                <a:ln>
                  <a:noFill/>
                </a:ln>
                <a:solidFill>
                  <a:prstClr val="black"/>
                </a:solidFill>
                <a:effectLst/>
                <a:uLnTx/>
                <a:uFillTx/>
                <a:latin typeface="Calibri"/>
                <a:ea typeface="+mn-ea"/>
                <a:cs typeface="+mn-cs"/>
              </a:rPr>
              <a:t>(1) VPC Logs </a:t>
            </a:r>
          </a:p>
        </p:txBody>
      </p:sp>
      <p:cxnSp>
        <p:nvCxnSpPr>
          <p:cNvPr id="29" name="Straight Arrow Connector 28">
            <a:extLst>
              <a:ext uri="{FF2B5EF4-FFF2-40B4-BE49-F238E27FC236}">
                <a16:creationId xmlns:a16="http://schemas.microsoft.com/office/drawing/2014/main" id="{B3E23B3A-D7C4-4B4A-A555-FA953B2B3ECB}"/>
              </a:ext>
            </a:extLst>
          </p:cNvPr>
          <p:cNvCxnSpPr>
            <a:cxnSpLocks/>
          </p:cNvCxnSpPr>
          <p:nvPr/>
        </p:nvCxnSpPr>
        <p:spPr>
          <a:xfrm>
            <a:off x="8973879" y="3565297"/>
            <a:ext cx="456418" cy="367625"/>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pic>
        <p:nvPicPr>
          <p:cNvPr id="31" name="Picture 3">
            <a:extLst>
              <a:ext uri="{FF2B5EF4-FFF2-40B4-BE49-F238E27FC236}">
                <a16:creationId xmlns:a16="http://schemas.microsoft.com/office/drawing/2014/main" id="{66B00072-3DB0-4825-B055-242F3AA2B9EB}"/>
              </a:ext>
            </a:extLst>
          </p:cNvPr>
          <p:cNvPicPr>
            <a:picLocks noChangeAspect="1" noChangeArrowheads="1"/>
          </p:cNvPicPr>
          <p:nvPr/>
        </p:nvPicPr>
        <p:blipFill>
          <a:blip r:embed="rId7" cstate="print">
            <a:extLst>
              <a:ext uri="{BEBA8EAE-BF5A-486C-A8C5-ECC9F3942E4B}">
                <a14:imgProps xmlns:a14="http://schemas.microsoft.com/office/drawing/2010/main">
                  <a14:imgLayer r:embed="rId8">
                    <a14:imgEffect>
                      <a14:backgroundRemoval t="1000" b="100000" l="0" r="100000">
                        <a14:foregroundMark x1="47619" y1="18500" x2="47619" y2="18500"/>
                        <a14:foregroundMark x1="29365" y1="29000" x2="29365" y2="29000"/>
                        <a14:foregroundMark x1="53968" y1="53000" x2="53968" y2="53000"/>
                        <a14:foregroundMark x1="68651" y1="64500" x2="68651" y2="64500"/>
                        <a14:foregroundMark x1="50000" y1="50500" x2="50000" y2="50500"/>
                      </a14:backgroundRemoval>
                    </a14:imgEffect>
                  </a14:imgLayer>
                </a14:imgProps>
              </a:ext>
              <a:ext uri="{28A0092B-C50C-407E-A947-70E740481C1C}">
                <a14:useLocalDpi xmlns:a14="http://schemas.microsoft.com/office/drawing/2010/main" val="0"/>
              </a:ext>
            </a:extLst>
          </a:blip>
          <a:srcRect/>
          <a:stretch>
            <a:fillRect/>
          </a:stretch>
        </p:blipFill>
        <p:spPr bwMode="auto">
          <a:xfrm>
            <a:off x="9413059" y="5719939"/>
            <a:ext cx="708924" cy="5626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4" name="Straight Arrow Connector 33">
            <a:extLst>
              <a:ext uri="{FF2B5EF4-FFF2-40B4-BE49-F238E27FC236}">
                <a16:creationId xmlns:a16="http://schemas.microsoft.com/office/drawing/2014/main" id="{7BC3FE1A-6A87-4254-9FE1-FB2197EEE922}"/>
              </a:ext>
            </a:extLst>
          </p:cNvPr>
          <p:cNvCxnSpPr>
            <a:cxnSpLocks/>
          </p:cNvCxnSpPr>
          <p:nvPr/>
        </p:nvCxnSpPr>
        <p:spPr>
          <a:xfrm flipH="1" flipV="1">
            <a:off x="8192814" y="3165853"/>
            <a:ext cx="1833640" cy="1514456"/>
          </a:xfrm>
          <a:prstGeom prst="straightConnector1">
            <a:avLst/>
          </a:prstGeom>
          <a:ln>
            <a:tailEnd type="triangle"/>
          </a:ln>
        </p:spPr>
        <p:style>
          <a:lnRef idx="3">
            <a:schemeClr val="accent4"/>
          </a:lnRef>
          <a:fillRef idx="0">
            <a:schemeClr val="accent4"/>
          </a:fillRef>
          <a:effectRef idx="2">
            <a:schemeClr val="accent4"/>
          </a:effectRef>
          <a:fontRef idx="minor">
            <a:schemeClr val="tx1"/>
          </a:fontRef>
        </p:style>
      </p:cxnSp>
      <p:sp>
        <p:nvSpPr>
          <p:cNvPr id="39" name="TextBox 38">
            <a:extLst>
              <a:ext uri="{FF2B5EF4-FFF2-40B4-BE49-F238E27FC236}">
                <a16:creationId xmlns:a16="http://schemas.microsoft.com/office/drawing/2014/main" id="{CA91B064-1D76-401C-B63E-72B2FD2A38DC}"/>
              </a:ext>
            </a:extLst>
          </p:cNvPr>
          <p:cNvSpPr txBox="1"/>
          <p:nvPr/>
        </p:nvSpPr>
        <p:spPr>
          <a:xfrm>
            <a:off x="90296" y="5705184"/>
            <a:ext cx="5619231" cy="830997"/>
          </a:xfrm>
          <a:prstGeom prst="rect">
            <a:avLst/>
          </a:prstGeom>
          <a:noFill/>
        </p:spPr>
        <p:txBody>
          <a:bodyPr wrap="none" rtlCol="0">
            <a:spAutoFit/>
          </a:bodyPr>
          <a:lstStyle/>
          <a:p>
            <a:pPr marL="457189" marR="0" lvl="0" indent="-457189" algn="l" defTabSz="1219170" rtl="0" eaLnBrk="1" fontAlgn="auto" latinLnBrk="0" hangingPunct="1">
              <a:lnSpc>
                <a:spcPct val="100000"/>
              </a:lnSpc>
              <a:spcBef>
                <a:spcPts val="0"/>
              </a:spcBef>
              <a:spcAft>
                <a:spcPts val="0"/>
              </a:spcAft>
              <a:buClrTx/>
              <a:buSzTx/>
              <a:buFont typeface="+mj-lt"/>
              <a:buAutoNum type="arabicPeriod"/>
              <a:tabLst/>
              <a:defRPr/>
            </a:pPr>
            <a:r>
              <a:rPr kumimoji="0" lang="en-GB" sz="1600" b="0" i="0" u="none" strike="noStrike" kern="1200" cap="none" spc="0" normalizeH="0" baseline="0" noProof="0" dirty="0">
                <a:ln>
                  <a:noFill/>
                </a:ln>
                <a:solidFill>
                  <a:prstClr val="black"/>
                </a:solidFill>
                <a:effectLst/>
                <a:uLnTx/>
                <a:uFillTx/>
                <a:latin typeface="Calibri"/>
                <a:ea typeface="+mn-ea"/>
                <a:cs typeface="+mn-cs"/>
              </a:rPr>
              <a:t>VPC configured to send logs to S3</a:t>
            </a:r>
          </a:p>
          <a:p>
            <a:pPr marL="457189" marR="0" lvl="0" indent="-457189" algn="l" defTabSz="1219170" rtl="0" eaLnBrk="1" fontAlgn="auto" latinLnBrk="0" hangingPunct="1">
              <a:lnSpc>
                <a:spcPct val="100000"/>
              </a:lnSpc>
              <a:spcBef>
                <a:spcPts val="0"/>
              </a:spcBef>
              <a:spcAft>
                <a:spcPts val="0"/>
              </a:spcAft>
              <a:buClrTx/>
              <a:buSzTx/>
              <a:buFont typeface="+mj-lt"/>
              <a:buAutoNum type="arabicPeriod"/>
              <a:tabLst/>
              <a:defRPr/>
            </a:pPr>
            <a:r>
              <a:rPr kumimoji="0" lang="en-GB" sz="1600" b="0" i="0" u="none" strike="noStrike" kern="1200" cap="none" spc="0" normalizeH="0" baseline="0" noProof="0" dirty="0">
                <a:ln>
                  <a:noFill/>
                </a:ln>
                <a:solidFill>
                  <a:prstClr val="black"/>
                </a:solidFill>
                <a:effectLst/>
                <a:uLnTx/>
                <a:uFillTx/>
                <a:latin typeface="Calibri"/>
                <a:ea typeface="+mn-ea"/>
                <a:cs typeface="+mn-cs"/>
              </a:rPr>
              <a:t>Custom defined VPCflow fields version 2-5</a:t>
            </a:r>
          </a:p>
          <a:p>
            <a:pPr marL="457189" marR="0" lvl="0" indent="-457189" algn="l" defTabSz="1219170" rtl="0" eaLnBrk="1" fontAlgn="auto" latinLnBrk="0" hangingPunct="1">
              <a:lnSpc>
                <a:spcPct val="100000"/>
              </a:lnSpc>
              <a:spcBef>
                <a:spcPts val="0"/>
              </a:spcBef>
              <a:spcAft>
                <a:spcPts val="0"/>
              </a:spcAft>
              <a:buClrTx/>
              <a:buSzTx/>
              <a:buFont typeface="+mj-lt"/>
              <a:buAutoNum type="arabicPeriod"/>
              <a:tabLst/>
              <a:defRPr/>
            </a:pPr>
            <a:r>
              <a:rPr kumimoji="0" lang="en-GB" sz="1600" b="0" i="0" u="none" strike="noStrike" kern="1200" cap="none" spc="0" normalizeH="0" baseline="0" noProof="0" dirty="0">
                <a:ln>
                  <a:noFill/>
                </a:ln>
                <a:solidFill>
                  <a:prstClr val="black"/>
                </a:solidFill>
                <a:effectLst/>
                <a:uLnTx/>
                <a:uFillTx/>
                <a:latin typeface="Calibri"/>
                <a:ea typeface="+mn-ea"/>
                <a:cs typeface="+mn-cs"/>
              </a:rPr>
              <a:t>Gigaflow reads and deletes VPCflow log files from S3 bucket</a:t>
            </a:r>
          </a:p>
        </p:txBody>
      </p:sp>
      <p:pic>
        <p:nvPicPr>
          <p:cNvPr id="40" name="Picture 39">
            <a:extLst>
              <a:ext uri="{FF2B5EF4-FFF2-40B4-BE49-F238E27FC236}">
                <a16:creationId xmlns:a16="http://schemas.microsoft.com/office/drawing/2014/main" id="{D6A19FC2-DC52-4BF2-95E6-673E88B31771}"/>
              </a:ext>
            </a:extLst>
          </p:cNvPr>
          <p:cNvPicPr>
            <a:picLocks noChangeAspect="1"/>
          </p:cNvPicPr>
          <p:nvPr/>
        </p:nvPicPr>
        <p:blipFill>
          <a:blip r:embed="rId9">
            <a:extLst>
              <a:ext uri="{BEBA8EAE-BF5A-486C-A8C5-ECC9F3942E4B}">
                <a14:imgProps xmlns:a14="http://schemas.microsoft.com/office/drawing/2010/main">
                  <a14:imgLayer r:embed="rId10">
                    <a14:imgEffect>
                      <a14:backgroundRemoval t="336" b="98658" l="5686" r="96990">
                        <a14:foregroundMark x1="32776" y1="33557" x2="32776" y2="33557"/>
                        <a14:foregroundMark x1="89632" y1="23826" x2="89632" y2="23826"/>
                        <a14:foregroundMark x1="89632" y1="23826" x2="89632" y2="23826"/>
                        <a14:foregroundMark x1="72241" y1="29195" x2="72241" y2="29195"/>
                        <a14:foregroundMark x1="79264" y1="13758" x2="79264" y2="13758"/>
                        <a14:foregroundMark x1="47157" y1="7383" x2="47157" y2="7383"/>
                        <a14:foregroundMark x1="48161" y1="6376" x2="48161" y2="6376"/>
                        <a14:foregroundMark x1="31438" y1="6711" x2="31438" y2="6711"/>
                        <a14:foregroundMark x1="18395" y1="18456" x2="18395" y2="18456"/>
                        <a14:foregroundMark x1="6020" y1="39597" x2="6020" y2="39597"/>
                        <a14:foregroundMark x1="8027" y1="72148" x2="8027" y2="72148"/>
                        <a14:foregroundMark x1="5686" y1="52013" x2="5686" y2="52013"/>
                        <a14:foregroundMark x1="44816" y1="94966" x2="44816" y2="94966"/>
                        <a14:foregroundMark x1="84281" y1="78859" x2="84281" y2="78859"/>
                        <a14:foregroundMark x1="75920" y1="88591" x2="75920" y2="88591"/>
                        <a14:foregroundMark x1="91304" y1="68456" x2="91304" y2="68456"/>
                        <a14:foregroundMark x1="96990" y1="56040" x2="96990" y2="56040"/>
                        <a14:foregroundMark x1="55184" y1="93624" x2="55184" y2="93624"/>
                        <a14:foregroundMark x1="50836" y1="98993" x2="50836" y2="98993"/>
                        <a14:foregroundMark x1="46154" y1="336" x2="46154" y2="336"/>
                      </a14:backgroundRemoval>
                    </a14:imgEffect>
                  </a14:imgLayer>
                </a14:imgProps>
              </a:ext>
            </a:extLst>
          </a:blip>
          <a:stretch>
            <a:fillRect/>
          </a:stretch>
        </p:blipFill>
        <p:spPr>
          <a:xfrm>
            <a:off x="9914328" y="4415906"/>
            <a:ext cx="1128008" cy="1124236"/>
          </a:xfrm>
          <a:prstGeom prst="rect">
            <a:avLst/>
          </a:prstGeom>
        </p:spPr>
      </p:pic>
      <p:sp>
        <p:nvSpPr>
          <p:cNvPr id="41" name="Rectangle 40">
            <a:extLst>
              <a:ext uri="{FF2B5EF4-FFF2-40B4-BE49-F238E27FC236}">
                <a16:creationId xmlns:a16="http://schemas.microsoft.com/office/drawing/2014/main" id="{8874DA6F-A864-47AC-8C28-69761D439D76}"/>
              </a:ext>
            </a:extLst>
          </p:cNvPr>
          <p:cNvSpPr/>
          <p:nvPr/>
        </p:nvSpPr>
        <p:spPr>
          <a:xfrm>
            <a:off x="8610538" y="5044432"/>
            <a:ext cx="1327095" cy="461665"/>
          </a:xfrm>
          <a:prstGeom prst="rect">
            <a:avLst/>
          </a:prstGeom>
        </p:spPr>
        <p:txBody>
          <a:bodyPr wrap="none">
            <a:spAutoFit/>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GigaFlow</a:t>
            </a:r>
          </a:p>
        </p:txBody>
      </p:sp>
      <p:sp>
        <p:nvSpPr>
          <p:cNvPr id="28" name="TextBox 27">
            <a:extLst>
              <a:ext uri="{FF2B5EF4-FFF2-40B4-BE49-F238E27FC236}">
                <a16:creationId xmlns:a16="http://schemas.microsoft.com/office/drawing/2014/main" id="{98868674-825F-4D5E-BC5D-5AA64F0BAAA8}"/>
              </a:ext>
            </a:extLst>
          </p:cNvPr>
          <p:cNvSpPr txBox="1"/>
          <p:nvPr/>
        </p:nvSpPr>
        <p:spPr>
          <a:xfrm>
            <a:off x="9767521" y="3370021"/>
            <a:ext cx="1882897" cy="923330"/>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800" b="0" i="0" u="none" strike="noStrike" kern="1200" cap="none" spc="0" normalizeH="0" baseline="0" noProof="0" dirty="0">
                <a:ln>
                  <a:noFill/>
                </a:ln>
                <a:solidFill>
                  <a:prstClr val="black"/>
                </a:solidFill>
                <a:effectLst/>
                <a:uLnTx/>
                <a:uFillTx/>
                <a:latin typeface="Calibri"/>
                <a:ea typeface="+mn-ea"/>
                <a:cs typeface="+mn-cs"/>
              </a:rPr>
              <a:t>(2) Read and Delete VPCflow log files </a:t>
            </a:r>
            <a:endParaRPr kumimoji="0" lang="en-IE" sz="1800" b="0" i="0" u="none" strike="noStrike" kern="1200" cap="none" spc="0" normalizeH="0" baseline="0" noProof="0" dirty="0">
              <a:ln>
                <a:noFill/>
              </a:ln>
              <a:solidFill>
                <a:prstClr val="black"/>
              </a:solidFill>
              <a:effectLst/>
              <a:uLnTx/>
              <a:uFillTx/>
              <a:latin typeface="Calibri"/>
              <a:ea typeface="+mn-ea"/>
              <a:cs typeface="+mn-cs"/>
            </a:endParaRPr>
          </a:p>
        </p:txBody>
      </p:sp>
      <p:grpSp>
        <p:nvGrpSpPr>
          <p:cNvPr id="61" name="Group 60">
            <a:extLst>
              <a:ext uri="{FF2B5EF4-FFF2-40B4-BE49-F238E27FC236}">
                <a16:creationId xmlns:a16="http://schemas.microsoft.com/office/drawing/2014/main" id="{E66D2DAE-FE96-4B21-B9F2-4D4E2C23FA26}"/>
              </a:ext>
            </a:extLst>
          </p:cNvPr>
          <p:cNvGrpSpPr/>
          <p:nvPr/>
        </p:nvGrpSpPr>
        <p:grpSpPr>
          <a:xfrm>
            <a:off x="7377214" y="2662063"/>
            <a:ext cx="2649600" cy="2655720"/>
            <a:chOff x="7377214" y="2662063"/>
            <a:chExt cx="2649600" cy="2655720"/>
          </a:xfrm>
        </p:grpSpPr>
        <mc:AlternateContent xmlns:mc="http://schemas.openxmlformats.org/markup-compatibility/2006" xmlns:p14="http://schemas.microsoft.com/office/powerpoint/2010/main">
          <mc:Choice Requires="p14">
            <p:contentPart p14:bwMode="auto" r:id="rId11">
              <p14:nvContentPartPr>
                <p14:cNvPr id="49" name="Ink 48">
                  <a:extLst>
                    <a:ext uri="{FF2B5EF4-FFF2-40B4-BE49-F238E27FC236}">
                      <a16:creationId xmlns:a16="http://schemas.microsoft.com/office/drawing/2014/main" id="{D717418E-57A2-42EC-860F-69AF4C055EC7}"/>
                    </a:ext>
                  </a:extLst>
                </p14:cNvPr>
                <p14:cNvContentPartPr/>
                <p14:nvPr/>
              </p14:nvContentPartPr>
              <p14:xfrm>
                <a:off x="7377214" y="2662063"/>
                <a:ext cx="15840" cy="5040"/>
              </p14:xfrm>
            </p:contentPart>
          </mc:Choice>
          <mc:Fallback xmlns="">
            <p:pic>
              <p:nvPicPr>
                <p:cNvPr id="49" name="Ink 48">
                  <a:extLst>
                    <a:ext uri="{FF2B5EF4-FFF2-40B4-BE49-F238E27FC236}">
                      <a16:creationId xmlns:a16="http://schemas.microsoft.com/office/drawing/2014/main" id="{D717418E-57A2-42EC-860F-69AF4C055EC7}"/>
                    </a:ext>
                  </a:extLst>
                </p:cNvPr>
                <p:cNvPicPr/>
                <p:nvPr/>
              </p:nvPicPr>
              <p:blipFill>
                <a:blip r:embed="rId12"/>
                <a:stretch>
                  <a:fillRect/>
                </a:stretch>
              </p:blipFill>
              <p:spPr>
                <a:xfrm>
                  <a:off x="7368214" y="2652371"/>
                  <a:ext cx="33480" cy="24037"/>
                </a:xfrm>
                <a:prstGeom prst="rect">
                  <a:avLst/>
                </a:prstGeom>
              </p:spPr>
            </p:pic>
          </mc:Fallback>
        </mc:AlternateContent>
        <mc:AlternateContent xmlns:mc="http://schemas.openxmlformats.org/markup-compatibility/2006" xmlns:p14="http://schemas.microsoft.com/office/powerpoint/2010/main">
          <mc:Choice Requires="p14">
            <p:contentPart p14:bwMode="auto" r:id="rId13">
              <p14:nvContentPartPr>
                <p14:cNvPr id="56" name="Ink 55">
                  <a:extLst>
                    <a:ext uri="{FF2B5EF4-FFF2-40B4-BE49-F238E27FC236}">
                      <a16:creationId xmlns:a16="http://schemas.microsoft.com/office/drawing/2014/main" id="{2CA6DE9F-5101-45D6-9184-FEE7714732B6}"/>
                    </a:ext>
                  </a:extLst>
                </p14:cNvPr>
                <p14:cNvContentPartPr/>
                <p14:nvPr/>
              </p14:nvContentPartPr>
              <p14:xfrm>
                <a:off x="10026454" y="5314543"/>
                <a:ext cx="360" cy="3240"/>
              </p14:xfrm>
            </p:contentPart>
          </mc:Choice>
          <mc:Fallback xmlns="">
            <p:pic>
              <p:nvPicPr>
                <p:cNvPr id="56" name="Ink 55">
                  <a:extLst>
                    <a:ext uri="{FF2B5EF4-FFF2-40B4-BE49-F238E27FC236}">
                      <a16:creationId xmlns:a16="http://schemas.microsoft.com/office/drawing/2014/main" id="{2CA6DE9F-5101-45D6-9184-FEE7714732B6}"/>
                    </a:ext>
                  </a:extLst>
                </p:cNvPr>
                <p:cNvPicPr/>
                <p:nvPr/>
              </p:nvPicPr>
              <p:blipFill>
                <a:blip r:embed="rId14"/>
                <a:stretch>
                  <a:fillRect/>
                </a:stretch>
              </p:blipFill>
              <p:spPr>
                <a:xfrm>
                  <a:off x="10017454" y="5305543"/>
                  <a:ext cx="18000" cy="20880"/>
                </a:xfrm>
                <a:prstGeom prst="rect">
                  <a:avLst/>
                </a:prstGeom>
              </p:spPr>
            </p:pic>
          </mc:Fallback>
        </mc:AlternateContent>
        <mc:AlternateContent xmlns:mc="http://schemas.openxmlformats.org/markup-compatibility/2006" xmlns:p14="http://schemas.microsoft.com/office/powerpoint/2010/main">
          <mc:Choice Requires="p14">
            <p:contentPart p14:bwMode="auto" r:id="rId15">
              <p14:nvContentPartPr>
                <p14:cNvPr id="57" name="Ink 56">
                  <a:extLst>
                    <a:ext uri="{FF2B5EF4-FFF2-40B4-BE49-F238E27FC236}">
                      <a16:creationId xmlns:a16="http://schemas.microsoft.com/office/drawing/2014/main" id="{0FC25CF0-1FAB-4563-806D-D08D2761CFC7}"/>
                    </a:ext>
                  </a:extLst>
                </p14:cNvPr>
                <p14:cNvContentPartPr/>
                <p14:nvPr/>
              </p14:nvContentPartPr>
              <p14:xfrm>
                <a:off x="9992614" y="5233183"/>
                <a:ext cx="360" cy="360"/>
              </p14:xfrm>
            </p:contentPart>
          </mc:Choice>
          <mc:Fallback xmlns="">
            <p:pic>
              <p:nvPicPr>
                <p:cNvPr id="57" name="Ink 56">
                  <a:extLst>
                    <a:ext uri="{FF2B5EF4-FFF2-40B4-BE49-F238E27FC236}">
                      <a16:creationId xmlns:a16="http://schemas.microsoft.com/office/drawing/2014/main" id="{0FC25CF0-1FAB-4563-806D-D08D2761CFC7}"/>
                    </a:ext>
                  </a:extLst>
                </p:cNvPr>
                <p:cNvPicPr/>
                <p:nvPr/>
              </p:nvPicPr>
              <p:blipFill>
                <a:blip r:embed="rId14"/>
                <a:stretch>
                  <a:fillRect/>
                </a:stretch>
              </p:blipFill>
              <p:spPr>
                <a:xfrm>
                  <a:off x="9983614" y="5224183"/>
                  <a:ext cx="18000" cy="18000"/>
                </a:xfrm>
                <a:prstGeom prst="rect">
                  <a:avLst/>
                </a:prstGeom>
              </p:spPr>
            </p:pic>
          </mc:Fallback>
        </mc:AlternateContent>
      </p:grpSp>
      <p:grpSp>
        <p:nvGrpSpPr>
          <p:cNvPr id="53" name="Group 52">
            <a:extLst>
              <a:ext uri="{FF2B5EF4-FFF2-40B4-BE49-F238E27FC236}">
                <a16:creationId xmlns:a16="http://schemas.microsoft.com/office/drawing/2014/main" id="{436DE5E5-2419-4250-8250-A8F9957296CF}"/>
              </a:ext>
            </a:extLst>
          </p:cNvPr>
          <p:cNvGrpSpPr/>
          <p:nvPr/>
        </p:nvGrpSpPr>
        <p:grpSpPr>
          <a:xfrm>
            <a:off x="4885577" y="493192"/>
            <a:ext cx="6296400" cy="2255760"/>
            <a:chOff x="4885577" y="493192"/>
            <a:chExt cx="6296400" cy="2255760"/>
          </a:xfrm>
        </p:grpSpPr>
        <mc:AlternateContent xmlns:mc="http://schemas.openxmlformats.org/markup-compatibility/2006" xmlns:p14="http://schemas.microsoft.com/office/powerpoint/2010/main">
          <mc:Choice Requires="p14">
            <p:contentPart p14:bwMode="auto" r:id="rId16">
              <p14:nvContentPartPr>
                <p14:cNvPr id="24" name="Ink 23">
                  <a:extLst>
                    <a:ext uri="{FF2B5EF4-FFF2-40B4-BE49-F238E27FC236}">
                      <a16:creationId xmlns:a16="http://schemas.microsoft.com/office/drawing/2014/main" id="{0D907D6D-22BA-4BD5-A74F-0E655ECDFC95}"/>
                    </a:ext>
                  </a:extLst>
                </p14:cNvPr>
                <p14:cNvContentPartPr/>
                <p14:nvPr/>
              </p14:nvContentPartPr>
              <p14:xfrm>
                <a:off x="4885577" y="2703952"/>
                <a:ext cx="47520" cy="45000"/>
              </p14:xfrm>
            </p:contentPart>
          </mc:Choice>
          <mc:Fallback xmlns="">
            <p:pic>
              <p:nvPicPr>
                <p:cNvPr id="24" name="Ink 23">
                  <a:extLst>
                    <a:ext uri="{FF2B5EF4-FFF2-40B4-BE49-F238E27FC236}">
                      <a16:creationId xmlns:a16="http://schemas.microsoft.com/office/drawing/2014/main" id="{0D907D6D-22BA-4BD5-A74F-0E655ECDFC95}"/>
                    </a:ext>
                  </a:extLst>
                </p:cNvPr>
                <p:cNvPicPr/>
                <p:nvPr/>
              </p:nvPicPr>
              <p:blipFill>
                <a:blip r:embed="rId17"/>
                <a:stretch>
                  <a:fillRect/>
                </a:stretch>
              </p:blipFill>
              <p:spPr>
                <a:xfrm>
                  <a:off x="4876508" y="2695023"/>
                  <a:ext cx="65295" cy="62500"/>
                </a:xfrm>
                <a:prstGeom prst="rect">
                  <a:avLst/>
                </a:prstGeom>
              </p:spPr>
            </p:pic>
          </mc:Fallback>
        </mc:AlternateContent>
        <mc:AlternateContent xmlns:mc="http://schemas.openxmlformats.org/markup-compatibility/2006" xmlns:p14="http://schemas.microsoft.com/office/powerpoint/2010/main">
          <mc:Choice Requires="p14">
            <p:contentPart p14:bwMode="auto" r:id="rId18">
              <p14:nvContentPartPr>
                <p14:cNvPr id="46" name="Ink 45">
                  <a:extLst>
                    <a:ext uri="{FF2B5EF4-FFF2-40B4-BE49-F238E27FC236}">
                      <a16:creationId xmlns:a16="http://schemas.microsoft.com/office/drawing/2014/main" id="{96354053-47E8-4345-B1CC-2F4BD60F69E3}"/>
                    </a:ext>
                  </a:extLst>
                </p14:cNvPr>
                <p14:cNvContentPartPr/>
                <p14:nvPr/>
              </p14:nvContentPartPr>
              <p14:xfrm>
                <a:off x="11180537" y="493192"/>
                <a:ext cx="1440" cy="8280"/>
              </p14:xfrm>
            </p:contentPart>
          </mc:Choice>
          <mc:Fallback xmlns="">
            <p:pic>
              <p:nvPicPr>
                <p:cNvPr id="46" name="Ink 45">
                  <a:extLst>
                    <a:ext uri="{FF2B5EF4-FFF2-40B4-BE49-F238E27FC236}">
                      <a16:creationId xmlns:a16="http://schemas.microsoft.com/office/drawing/2014/main" id="{96354053-47E8-4345-B1CC-2F4BD60F69E3}"/>
                    </a:ext>
                  </a:extLst>
                </p:cNvPr>
                <p:cNvPicPr/>
                <p:nvPr/>
              </p:nvPicPr>
              <p:blipFill>
                <a:blip r:embed="rId19"/>
                <a:stretch>
                  <a:fillRect/>
                </a:stretch>
              </p:blipFill>
              <p:spPr>
                <a:xfrm>
                  <a:off x="11173337" y="484192"/>
                  <a:ext cx="15552" cy="25920"/>
                </a:xfrm>
                <a:prstGeom prst="rect">
                  <a:avLst/>
                </a:prstGeom>
              </p:spPr>
            </p:pic>
          </mc:Fallback>
        </mc:AlternateContent>
      </p:grpSp>
      <p:pic>
        <p:nvPicPr>
          <p:cNvPr id="3" name="Picture 2">
            <a:extLst>
              <a:ext uri="{FF2B5EF4-FFF2-40B4-BE49-F238E27FC236}">
                <a16:creationId xmlns:a16="http://schemas.microsoft.com/office/drawing/2014/main" id="{AC6F85AD-C45C-4243-A415-B50D31E9E82A}"/>
              </a:ext>
            </a:extLst>
          </p:cNvPr>
          <p:cNvPicPr>
            <a:picLocks noChangeAspect="1"/>
          </p:cNvPicPr>
          <p:nvPr/>
        </p:nvPicPr>
        <p:blipFill>
          <a:blip r:embed="rId20"/>
          <a:stretch>
            <a:fillRect/>
          </a:stretch>
        </p:blipFill>
        <p:spPr>
          <a:xfrm>
            <a:off x="7223248" y="2158273"/>
            <a:ext cx="1345171" cy="1007580"/>
          </a:xfrm>
          <a:prstGeom prst="rect">
            <a:avLst/>
          </a:prstGeom>
        </p:spPr>
      </p:pic>
      <p:pic>
        <p:nvPicPr>
          <p:cNvPr id="42" name="Picture 41">
            <a:extLst>
              <a:ext uri="{FF2B5EF4-FFF2-40B4-BE49-F238E27FC236}">
                <a16:creationId xmlns:a16="http://schemas.microsoft.com/office/drawing/2014/main" id="{9DC581E5-FCC2-4256-AFFA-AA11210B0969}"/>
              </a:ext>
            </a:extLst>
          </p:cNvPr>
          <p:cNvPicPr>
            <a:picLocks noChangeAspect="1"/>
          </p:cNvPicPr>
          <p:nvPr/>
        </p:nvPicPr>
        <p:blipFill>
          <a:blip r:embed="rId4">
            <a:extLst>
              <a:ext uri="{BEBA8EAE-BF5A-486C-A8C5-ECC9F3942E4B}">
                <a14:imgProps xmlns:a14="http://schemas.microsoft.com/office/drawing/2010/main">
                  <a14:imgLayer r:embed="rId5">
                    <a14:imgEffect>
                      <a14:backgroundRemoval t="10000" b="90000" l="10000" r="90000">
                        <a14:foregroundMark x1="50667" y1="52889" x2="50667" y2="52889"/>
                      </a14:backgroundRemoval>
                    </a14:imgEffect>
                  </a14:imgLayer>
                </a14:imgProps>
              </a:ext>
            </a:extLst>
          </a:blip>
          <a:stretch>
            <a:fillRect/>
          </a:stretch>
        </p:blipFill>
        <p:spPr>
          <a:xfrm>
            <a:off x="8686479" y="4057544"/>
            <a:ext cx="1538180" cy="1390841"/>
          </a:xfrm>
          <a:prstGeom prst="rect">
            <a:avLst/>
          </a:prstGeom>
        </p:spPr>
      </p:pic>
    </p:spTree>
    <p:extLst>
      <p:ext uri="{BB962C8B-B14F-4D97-AF65-F5344CB8AC3E}">
        <p14:creationId xmlns:p14="http://schemas.microsoft.com/office/powerpoint/2010/main" val="17047290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2A3C087-5E3A-4A4E-B643-6CABE101704D}"/>
              </a:ext>
            </a:extLst>
          </p:cNvPr>
          <p:cNvSpPr txBox="1"/>
          <p:nvPr/>
        </p:nvSpPr>
        <p:spPr>
          <a:xfrm>
            <a:off x="347244" y="458956"/>
            <a:ext cx="6094378" cy="5940088"/>
          </a:xfrm>
          <a:prstGeom prst="rect">
            <a:avLst/>
          </a:prstGeom>
          <a:noFill/>
        </p:spPr>
        <p:txBody>
          <a:bodyPr wrap="square">
            <a:spAutoFit/>
          </a:bodyPr>
          <a:lstStyle/>
          <a:p>
            <a:r>
              <a:rPr lang="en-IE" sz="400" dirty="0"/>
              <a:t>// var data = {'</a:t>
            </a:r>
            <a:r>
              <a:rPr lang="en-IE" sz="400" dirty="0" err="1"/>
              <a:t>messageType</a:t>
            </a:r>
            <a:r>
              <a:rPr lang="en-IE" sz="400" dirty="0"/>
              <a:t>': 'DATA_MESSAGE', 'owner': '089333653190', '</a:t>
            </a:r>
            <a:r>
              <a:rPr lang="en-IE" sz="400" dirty="0" err="1"/>
              <a:t>logGroup</a:t>
            </a:r>
            <a:r>
              <a:rPr lang="en-IE" sz="400" dirty="0"/>
              <a:t>': '</a:t>
            </a:r>
            <a:r>
              <a:rPr lang="en-IE" sz="400" dirty="0" err="1"/>
              <a:t>VPCToFlowSec</a:t>
            </a:r>
            <a:r>
              <a:rPr lang="en-IE" sz="400" dirty="0"/>
              <a:t>', '</a:t>
            </a:r>
            <a:r>
              <a:rPr lang="en-IE" sz="400" dirty="0" err="1"/>
              <a:t>logStream</a:t>
            </a:r>
            <a:r>
              <a:rPr lang="en-IE" sz="400" dirty="0"/>
              <a:t>': 'eni-89539fd8-all', '</a:t>
            </a:r>
            <a:r>
              <a:rPr lang="en-IE" sz="400" dirty="0" err="1"/>
              <a:t>subscriptionFilters</a:t>
            </a:r>
            <a:r>
              <a:rPr lang="en-IE" sz="400" dirty="0"/>
              <a:t>': ['</a:t>
            </a:r>
            <a:r>
              <a:rPr lang="en-IE" sz="400" dirty="0" err="1"/>
              <a:t>VPCToFlowSecFilter</a:t>
            </a:r>
            <a:r>
              <a:rPr lang="en-IE" sz="400" dirty="0"/>
              <a:t>'],</a:t>
            </a:r>
          </a:p>
          <a:p>
            <a:r>
              <a:rPr lang="en-IE" sz="400" dirty="0"/>
              <a:t>//    '</a:t>
            </a:r>
            <a:r>
              <a:rPr lang="en-IE" sz="400" dirty="0" err="1"/>
              <a:t>logEvents</a:t>
            </a:r>
            <a:r>
              <a:rPr lang="en-IE" sz="400" dirty="0"/>
              <a:t>': [</a:t>
            </a:r>
          </a:p>
          <a:p>
            <a:r>
              <a:rPr lang="en-IE" sz="400" dirty="0"/>
              <a:t>//        {'id': '33964523925802107227373744113083769472984007266894413827', 'timestamp': 1523021927000, 'message': '2 089333653190 eni-89539fd8 172.31.9.104 66.228.42.59 53058 123 17 1 76 1523021927 1523021965 ACCEPT OK'},</a:t>
            </a:r>
          </a:p>
          <a:p>
            <a:r>
              <a:rPr lang="en-IE" sz="400" dirty="0"/>
              <a:t>//        {'id': '33964523925802107227373744113083769472984007266894413828', 'timestamp': 1523021927000, 'message': '2 089333653190 eni-89539fd8 66.228.42.59 172.31.9.104 123 53058 17 1 76 1523021927 1523021965 ACCEPT OK'},</a:t>
            </a:r>
          </a:p>
          <a:p>
            <a:r>
              <a:rPr lang="en-IE" sz="400" dirty="0"/>
              <a:t>//        {'id': '33964523925802107227373744113083769472984007266894413829', 'timestamp': 1523021927000, 'message': '2 089333653190 eni-89539fd8 172.31.9.104 154.16.245.246 40120 123 17 1 76 1523021927 1523021965 ACCEPT OK'},</a:t>
            </a:r>
          </a:p>
          <a:p>
            <a:r>
              <a:rPr lang="en-IE" sz="400" dirty="0"/>
              <a:t>//        {'id': '33964523925802107227373744113083769472984007266894413830', 'timestamp': 1523021927000, 'message': '2 089333653190 eni-89539fd8 154.16.245.246 172.31.9.104 123 40120 17 1 76 1523021927 1523021965 ACCEPT OK'},</a:t>
            </a:r>
          </a:p>
          <a:p>
            <a:r>
              <a:rPr lang="en-IE" sz="400" dirty="0"/>
              <a:t>//        {'id': '33964524862433405565659916057583936924215190518071885831', 'timestamp': 1523021969000, 'message': '2 089333653190 eni-89539fd8 60.210.141.213 172.31.9.104 55577 23 6 1 40 1523021969 1523022025 REJECT OK'},</a:t>
            </a:r>
          </a:p>
          <a:p>
            <a:r>
              <a:rPr lang="en-IE" sz="400" dirty="0"/>
              <a:t>//        {'id': '33964524862433405565659916057583936924215190518071885834', 'timestamp': 1523021969000, 'message': '2 089333653190 eni-89539fd8 77.72.82.92 172.31.9.104 51550 21879 6 1 40 1523021969 1523022025 REJECT OK'}]};</a:t>
            </a:r>
          </a:p>
          <a:p>
            <a:r>
              <a:rPr lang="en-IE" sz="400" dirty="0"/>
              <a:t>'use strict';</a:t>
            </a:r>
          </a:p>
          <a:p>
            <a:r>
              <a:rPr lang="en-IE" sz="400" dirty="0" err="1"/>
              <a:t>const</a:t>
            </a:r>
            <a:r>
              <a:rPr lang="en-IE" sz="400" dirty="0"/>
              <a:t> </a:t>
            </a:r>
            <a:r>
              <a:rPr lang="en-IE" sz="400" dirty="0" err="1"/>
              <a:t>zlib</a:t>
            </a:r>
            <a:r>
              <a:rPr lang="en-IE" sz="400" dirty="0"/>
              <a:t> = require('</a:t>
            </a:r>
            <a:r>
              <a:rPr lang="en-IE" sz="400" dirty="0" err="1"/>
              <a:t>zlib</a:t>
            </a:r>
            <a:r>
              <a:rPr lang="en-IE" sz="400" dirty="0"/>
              <a:t>');</a:t>
            </a:r>
          </a:p>
          <a:p>
            <a:r>
              <a:rPr lang="en-IE" sz="400" dirty="0" err="1"/>
              <a:t>const</a:t>
            </a:r>
            <a:r>
              <a:rPr lang="en-IE" sz="400" dirty="0"/>
              <a:t> PORT = 2055;</a:t>
            </a:r>
          </a:p>
          <a:p>
            <a:r>
              <a:rPr lang="en-IE" sz="400" dirty="0" err="1"/>
              <a:t>const</a:t>
            </a:r>
            <a:r>
              <a:rPr lang="en-IE" sz="400" dirty="0"/>
              <a:t> HOST = '83.70.199.180';</a:t>
            </a:r>
          </a:p>
          <a:p>
            <a:r>
              <a:rPr lang="en-IE" sz="400" dirty="0"/>
              <a:t>var </a:t>
            </a:r>
            <a:r>
              <a:rPr lang="en-IE" sz="400" dirty="0" err="1"/>
              <a:t>dgram</a:t>
            </a:r>
            <a:r>
              <a:rPr lang="en-IE" sz="400" dirty="0"/>
              <a:t> = require('</a:t>
            </a:r>
            <a:r>
              <a:rPr lang="en-IE" sz="400" dirty="0" err="1"/>
              <a:t>dgram</a:t>
            </a:r>
            <a:r>
              <a:rPr lang="en-IE" sz="400" dirty="0"/>
              <a:t>');</a:t>
            </a:r>
          </a:p>
          <a:p>
            <a:r>
              <a:rPr lang="en-IE" sz="400" dirty="0"/>
              <a:t>//type, </a:t>
            </a:r>
            <a:r>
              <a:rPr lang="en-IE" sz="400" dirty="0" err="1"/>
              <a:t>length,stringposition,parsertype</a:t>
            </a:r>
            <a:endParaRPr lang="en-IE" sz="400" dirty="0"/>
          </a:p>
          <a:p>
            <a:r>
              <a:rPr lang="en-IE" sz="400" dirty="0"/>
              <a:t>//</a:t>
            </a:r>
            <a:r>
              <a:rPr lang="en-IE" sz="400" dirty="0" err="1"/>
              <a:t>parsertypes</a:t>
            </a:r>
            <a:r>
              <a:rPr lang="en-IE" sz="400" dirty="0"/>
              <a:t> 0=parseint,1=ip,2=string,3=observationTimeSeconds,4=</a:t>
            </a:r>
            <a:r>
              <a:rPr lang="en-IE" sz="400" dirty="0" err="1"/>
              <a:t>flowDurationMilliseconds</a:t>
            </a:r>
            <a:endParaRPr lang="en-IE" sz="400" dirty="0"/>
          </a:p>
          <a:p>
            <a:r>
              <a:rPr lang="en-IE" sz="400" dirty="0" err="1"/>
              <a:t>const</a:t>
            </a:r>
            <a:r>
              <a:rPr lang="en-IE" sz="400" dirty="0"/>
              <a:t> </a:t>
            </a:r>
            <a:r>
              <a:rPr lang="en-IE" sz="400" dirty="0" err="1"/>
              <a:t>templatefields</a:t>
            </a:r>
            <a:r>
              <a:rPr lang="en-IE" sz="400" dirty="0"/>
              <a:t> = [</a:t>
            </a:r>
          </a:p>
          <a:p>
            <a:r>
              <a:rPr lang="en-IE" sz="400" dirty="0"/>
              <a:t>    [8, 4, 3, 1], //srcip</a:t>
            </a:r>
          </a:p>
          <a:p>
            <a:r>
              <a:rPr lang="en-IE" sz="400" dirty="0"/>
              <a:t>    [12, 4, 4, 1], //</a:t>
            </a:r>
            <a:r>
              <a:rPr lang="en-IE" sz="400" dirty="0" err="1"/>
              <a:t>dstip</a:t>
            </a:r>
            <a:endParaRPr lang="en-IE" sz="400" dirty="0"/>
          </a:p>
          <a:p>
            <a:r>
              <a:rPr lang="en-IE" sz="400" dirty="0"/>
              <a:t>    [7, 2, 5, 0], //</a:t>
            </a:r>
            <a:r>
              <a:rPr lang="en-IE" sz="400" dirty="0" err="1"/>
              <a:t>srcport</a:t>
            </a:r>
            <a:endParaRPr lang="en-IE" sz="400" dirty="0"/>
          </a:p>
          <a:p>
            <a:r>
              <a:rPr lang="en-IE" sz="400" dirty="0"/>
              <a:t>    [11, 2, 6, 0], //</a:t>
            </a:r>
            <a:r>
              <a:rPr lang="en-IE" sz="400" dirty="0" err="1"/>
              <a:t>dstport</a:t>
            </a:r>
            <a:endParaRPr lang="en-IE" sz="400" dirty="0"/>
          </a:p>
          <a:p>
            <a:r>
              <a:rPr lang="en-IE" sz="400" dirty="0"/>
              <a:t>    [4, 1, 7, 0], //proto</a:t>
            </a:r>
          </a:p>
          <a:p>
            <a:r>
              <a:rPr lang="en-IE" sz="400" dirty="0"/>
              <a:t>    [1, 4, 9, 0], //bytes</a:t>
            </a:r>
          </a:p>
          <a:p>
            <a:r>
              <a:rPr lang="en-IE" sz="400" dirty="0"/>
              <a:t>    [2, 4, 8, 0], //</a:t>
            </a:r>
            <a:r>
              <a:rPr lang="en-IE" sz="400" dirty="0" err="1"/>
              <a:t>pkts</a:t>
            </a:r>
            <a:endParaRPr lang="en-IE" sz="400" dirty="0"/>
          </a:p>
          <a:p>
            <a:r>
              <a:rPr lang="en-IE" sz="400" dirty="0"/>
              <a:t>    [322, 4, 10, 3], //</a:t>
            </a:r>
            <a:r>
              <a:rPr lang="en-IE" sz="400" dirty="0" err="1"/>
              <a:t>observationTimeSeconds</a:t>
            </a:r>
            <a:endParaRPr lang="en-IE" sz="400" dirty="0"/>
          </a:p>
          <a:p>
            <a:r>
              <a:rPr lang="en-IE" sz="400" dirty="0"/>
              <a:t>    [161, 4, 11, 4], //</a:t>
            </a:r>
            <a:r>
              <a:rPr lang="en-IE" sz="400" dirty="0" err="1"/>
              <a:t>flowDurationMilliseconds</a:t>
            </a:r>
            <a:endParaRPr lang="en-IE" sz="400" dirty="0"/>
          </a:p>
          <a:p>
            <a:r>
              <a:rPr lang="en-IE" sz="400" dirty="0"/>
              <a:t>    // [32768 + 1, 4, 53020], //SourceIPV4</a:t>
            </a:r>
          </a:p>
          <a:p>
            <a:r>
              <a:rPr lang="en-IE" sz="400" dirty="0"/>
              <a:t>    // [32768 + 2, 65535, 53020], //</a:t>
            </a:r>
            <a:r>
              <a:rPr lang="en-IE" sz="400" dirty="0" err="1"/>
              <a:t>SourceName</a:t>
            </a:r>
            <a:endParaRPr lang="en-IE" sz="400" dirty="0"/>
          </a:p>
          <a:p>
            <a:r>
              <a:rPr lang="en-IE" sz="400" dirty="0"/>
              <a:t>    [32768 + 80, 65535, 2, 2, 53020], //in interface name</a:t>
            </a:r>
          </a:p>
          <a:p>
            <a:r>
              <a:rPr lang="en-IE" sz="400" dirty="0"/>
              <a:t>    [32768 + 81, 65535, 2, 2, 53020], //out interface name</a:t>
            </a:r>
          </a:p>
          <a:p>
            <a:r>
              <a:rPr lang="en-IE" sz="400" dirty="0"/>
              <a:t>    [32768 + 101, 65535, 12, 2, 53020] //</a:t>
            </a:r>
            <a:r>
              <a:rPr lang="en-IE" sz="400" dirty="0" err="1"/>
              <a:t>fw</a:t>
            </a:r>
            <a:r>
              <a:rPr lang="en-IE" sz="400" dirty="0"/>
              <a:t> event</a:t>
            </a:r>
          </a:p>
          <a:p>
            <a:r>
              <a:rPr lang="en-IE" sz="400" dirty="0"/>
              <a:t>];</a:t>
            </a:r>
          </a:p>
          <a:p>
            <a:r>
              <a:rPr lang="en-IE" sz="400" dirty="0" err="1"/>
              <a:t>const</a:t>
            </a:r>
            <a:r>
              <a:rPr lang="en-IE" sz="400" dirty="0"/>
              <a:t> </a:t>
            </a:r>
            <a:r>
              <a:rPr lang="en-IE" sz="400" dirty="0" err="1"/>
              <a:t>templateSetBuffer</a:t>
            </a:r>
            <a:r>
              <a:rPr lang="en-IE" sz="400" dirty="0"/>
              <a:t> = new </a:t>
            </a:r>
            <a:r>
              <a:rPr lang="en-IE" sz="400" dirty="0" err="1"/>
              <a:t>Buffer.alloc</a:t>
            </a:r>
            <a:r>
              <a:rPr lang="en-IE" sz="400" dirty="0"/>
              <a:t>(1472);</a:t>
            </a:r>
          </a:p>
          <a:p>
            <a:r>
              <a:rPr lang="en-IE" sz="400" dirty="0" err="1"/>
              <a:t>const</a:t>
            </a:r>
            <a:r>
              <a:rPr lang="en-IE" sz="400" dirty="0"/>
              <a:t> </a:t>
            </a:r>
            <a:r>
              <a:rPr lang="en-IE" sz="400" dirty="0" err="1"/>
              <a:t>templateSet</a:t>
            </a:r>
            <a:r>
              <a:rPr lang="en-IE" sz="400" dirty="0"/>
              <a:t> = generateTemplateSetV9(</a:t>
            </a:r>
            <a:r>
              <a:rPr lang="en-IE" sz="400" dirty="0" err="1"/>
              <a:t>templateSetBuffer</a:t>
            </a:r>
            <a:r>
              <a:rPr lang="en-IE" sz="400" dirty="0"/>
              <a:t>);</a:t>
            </a:r>
          </a:p>
          <a:p>
            <a:r>
              <a:rPr lang="en-IE" sz="400" dirty="0"/>
              <a:t>//var parsed = </a:t>
            </a:r>
            <a:r>
              <a:rPr lang="en-IE" sz="400" dirty="0" err="1"/>
              <a:t>testdata</a:t>
            </a:r>
            <a:r>
              <a:rPr lang="en-IE" sz="400" dirty="0"/>
              <a:t>;</a:t>
            </a:r>
          </a:p>
          <a:p>
            <a:endParaRPr lang="en-IE" sz="400" dirty="0"/>
          </a:p>
          <a:p>
            <a:endParaRPr lang="en-IE" sz="400" dirty="0"/>
          </a:p>
          <a:p>
            <a:r>
              <a:rPr lang="en-IE" sz="400" dirty="0"/>
              <a:t>function process(parsed) {</a:t>
            </a:r>
          </a:p>
          <a:p>
            <a:r>
              <a:rPr lang="en-IE" sz="400" dirty="0"/>
              <a:t>//    </a:t>
            </a:r>
            <a:r>
              <a:rPr lang="en-IE" sz="400" dirty="0" err="1"/>
              <a:t>seq</a:t>
            </a:r>
            <a:r>
              <a:rPr lang="en-IE" sz="400" dirty="0"/>
              <a:t> = 0;</a:t>
            </a:r>
          </a:p>
          <a:p>
            <a:r>
              <a:rPr lang="en-IE" sz="400" dirty="0"/>
              <a:t>    var </a:t>
            </a:r>
            <a:r>
              <a:rPr lang="en-IE" sz="400" dirty="0" err="1"/>
              <a:t>timenow</a:t>
            </a:r>
            <a:r>
              <a:rPr lang="en-IE" sz="400" dirty="0"/>
              <a:t> = new Date().</a:t>
            </a:r>
            <a:r>
              <a:rPr lang="en-IE" sz="400" dirty="0" err="1"/>
              <a:t>getTime</a:t>
            </a:r>
            <a:r>
              <a:rPr lang="en-IE" sz="400" dirty="0"/>
              <a:t>();</a:t>
            </a:r>
          </a:p>
          <a:p>
            <a:r>
              <a:rPr lang="en-IE" sz="400" dirty="0"/>
              <a:t>    var </a:t>
            </a:r>
            <a:r>
              <a:rPr lang="en-IE" sz="400" dirty="0" err="1"/>
              <a:t>nowsec</a:t>
            </a:r>
            <a:r>
              <a:rPr lang="en-IE" sz="400" dirty="0"/>
              <a:t> = ToInt32(</a:t>
            </a:r>
            <a:r>
              <a:rPr lang="en-IE" sz="400" dirty="0" err="1"/>
              <a:t>timenow</a:t>
            </a:r>
            <a:r>
              <a:rPr lang="en-IE" sz="400" dirty="0"/>
              <a:t> / 1000);</a:t>
            </a:r>
          </a:p>
          <a:p>
            <a:r>
              <a:rPr lang="en-IE" sz="400" dirty="0"/>
              <a:t>    var </a:t>
            </a:r>
            <a:r>
              <a:rPr lang="en-IE" sz="400" dirty="0" err="1"/>
              <a:t>exportBuffer</a:t>
            </a:r>
            <a:r>
              <a:rPr lang="en-IE" sz="400" dirty="0"/>
              <a:t> = new </a:t>
            </a:r>
            <a:r>
              <a:rPr lang="en-IE" sz="400" dirty="0" err="1"/>
              <a:t>Buffer.alloc</a:t>
            </a:r>
            <a:r>
              <a:rPr lang="en-IE" sz="400" dirty="0"/>
              <a:t>(1472);</a:t>
            </a:r>
          </a:p>
          <a:p>
            <a:r>
              <a:rPr lang="en-IE" sz="400" dirty="0"/>
              <a:t>    var </a:t>
            </a:r>
            <a:r>
              <a:rPr lang="en-IE" sz="400" dirty="0" err="1"/>
              <a:t>flowRecordBuffer</a:t>
            </a:r>
            <a:r>
              <a:rPr lang="en-IE" sz="400" dirty="0"/>
              <a:t> = new </a:t>
            </a:r>
            <a:r>
              <a:rPr lang="en-IE" sz="400" dirty="0" err="1"/>
              <a:t>Buffer.alloc</a:t>
            </a:r>
            <a:r>
              <a:rPr lang="en-IE" sz="400" dirty="0"/>
              <a:t>(1500);</a:t>
            </a:r>
          </a:p>
          <a:p>
            <a:r>
              <a:rPr lang="en-IE" sz="400" dirty="0"/>
              <a:t>    addExportHeaderV9(</a:t>
            </a:r>
            <a:r>
              <a:rPr lang="en-IE" sz="400" dirty="0" err="1"/>
              <a:t>timenow</a:t>
            </a:r>
            <a:r>
              <a:rPr lang="en-IE" sz="400" dirty="0"/>
              <a:t>, </a:t>
            </a:r>
            <a:r>
              <a:rPr lang="en-IE" sz="400" dirty="0" err="1"/>
              <a:t>exportBuffer</a:t>
            </a:r>
            <a:r>
              <a:rPr lang="en-IE" sz="400" dirty="0"/>
              <a:t>, 0);</a:t>
            </a:r>
          </a:p>
          <a:p>
            <a:r>
              <a:rPr lang="en-IE" sz="400" dirty="0"/>
              <a:t>    var cli = </a:t>
            </a:r>
            <a:r>
              <a:rPr lang="en-IE" sz="400" dirty="0" err="1"/>
              <a:t>dgram.createSocket</a:t>
            </a:r>
            <a:r>
              <a:rPr lang="en-IE" sz="400" dirty="0"/>
              <a:t>('udp4');</a:t>
            </a:r>
          </a:p>
          <a:p>
            <a:r>
              <a:rPr lang="en-IE" sz="400" dirty="0"/>
              <a:t>    </a:t>
            </a:r>
            <a:r>
              <a:rPr lang="en-IE" sz="400" dirty="0" err="1"/>
              <a:t>cli.bind</a:t>
            </a:r>
            <a:r>
              <a:rPr lang="en-IE" sz="400" dirty="0"/>
              <a:t>(45672);</a:t>
            </a:r>
          </a:p>
          <a:p>
            <a:r>
              <a:rPr lang="en-IE" sz="400" dirty="0"/>
              <a:t>    addV9Flows(0, 16, </a:t>
            </a:r>
            <a:r>
              <a:rPr lang="en-IE" sz="400" dirty="0" err="1"/>
              <a:t>exportBuffer</a:t>
            </a:r>
            <a:r>
              <a:rPr lang="en-IE" sz="400" dirty="0"/>
              <a:t>, 0, </a:t>
            </a:r>
            <a:r>
              <a:rPr lang="en-IE" sz="400" dirty="0" err="1"/>
              <a:t>nowsec</a:t>
            </a:r>
            <a:r>
              <a:rPr lang="en-IE" sz="400" dirty="0"/>
              <a:t>, </a:t>
            </a:r>
            <a:r>
              <a:rPr lang="en-IE" sz="400" dirty="0" err="1"/>
              <a:t>timenow</a:t>
            </a:r>
            <a:r>
              <a:rPr lang="en-IE" sz="400" dirty="0"/>
              <a:t>, 0, </a:t>
            </a:r>
            <a:r>
              <a:rPr lang="en-IE" sz="400" dirty="0" err="1"/>
              <a:t>flowRecordBuffer,cli,parsed</a:t>
            </a:r>
            <a:r>
              <a:rPr lang="en-IE" sz="400" dirty="0"/>
              <a:t>);</a:t>
            </a:r>
          </a:p>
          <a:p>
            <a:r>
              <a:rPr lang="en-IE" sz="400" dirty="0"/>
              <a:t>}</a:t>
            </a:r>
          </a:p>
          <a:p>
            <a:r>
              <a:rPr lang="en-IE" sz="400" dirty="0" err="1"/>
              <a:t>exports.handler</a:t>
            </a:r>
            <a:r>
              <a:rPr lang="en-IE" sz="400" dirty="0"/>
              <a:t> = function (event, context) {</a:t>
            </a:r>
          </a:p>
          <a:p>
            <a:r>
              <a:rPr lang="en-IE" sz="400" dirty="0"/>
              <a:t>    var payload = new </a:t>
            </a:r>
            <a:r>
              <a:rPr lang="en-IE" sz="400" dirty="0" err="1"/>
              <a:t>Buffer.from</a:t>
            </a:r>
            <a:r>
              <a:rPr lang="en-IE" sz="400" dirty="0"/>
              <a:t>(</a:t>
            </a:r>
            <a:r>
              <a:rPr lang="en-IE" sz="400" dirty="0" err="1"/>
              <a:t>event.awslogs.data</a:t>
            </a:r>
            <a:r>
              <a:rPr lang="en-IE" sz="400" dirty="0"/>
              <a:t>, 'base64');</a:t>
            </a:r>
          </a:p>
          <a:p>
            <a:r>
              <a:rPr lang="en-IE" sz="400" dirty="0"/>
              <a:t>    //console.log("Running" + new Date().</a:t>
            </a:r>
            <a:r>
              <a:rPr lang="en-IE" sz="400" dirty="0" err="1"/>
              <a:t>getTime</a:t>
            </a:r>
            <a:r>
              <a:rPr lang="en-IE" sz="400" dirty="0"/>
              <a:t>());</a:t>
            </a:r>
          </a:p>
          <a:p>
            <a:r>
              <a:rPr lang="en-IE" sz="400" dirty="0"/>
              <a:t>    </a:t>
            </a:r>
            <a:r>
              <a:rPr lang="en-IE" sz="400" dirty="0" err="1"/>
              <a:t>zlib.gunzip</a:t>
            </a:r>
            <a:r>
              <a:rPr lang="en-IE" sz="400" dirty="0"/>
              <a:t>(payload, function (e, result) {</a:t>
            </a:r>
          </a:p>
          <a:p>
            <a:r>
              <a:rPr lang="en-IE" sz="400" dirty="0"/>
              <a:t>        if (e) {</a:t>
            </a:r>
          </a:p>
          <a:p>
            <a:r>
              <a:rPr lang="en-IE" sz="400" dirty="0"/>
              <a:t>            </a:t>
            </a:r>
            <a:r>
              <a:rPr lang="en-IE" sz="400" dirty="0" err="1"/>
              <a:t>context.fail</a:t>
            </a:r>
            <a:r>
              <a:rPr lang="en-IE" sz="400" dirty="0"/>
              <a:t>(e);</a:t>
            </a:r>
          </a:p>
          <a:p>
            <a:r>
              <a:rPr lang="en-IE" sz="400" dirty="0"/>
              <a:t>        } else {</a:t>
            </a:r>
          </a:p>
          <a:p>
            <a:r>
              <a:rPr lang="en-IE" sz="400" dirty="0"/>
              <a:t>            var parsed = </a:t>
            </a:r>
            <a:r>
              <a:rPr lang="en-IE" sz="400" dirty="0" err="1"/>
              <a:t>JSON.parse</a:t>
            </a:r>
            <a:r>
              <a:rPr lang="en-IE" sz="400" dirty="0"/>
              <a:t>(</a:t>
            </a:r>
            <a:r>
              <a:rPr lang="en-IE" sz="400" dirty="0" err="1"/>
              <a:t>result.toString</a:t>
            </a:r>
            <a:r>
              <a:rPr lang="en-IE" sz="400" dirty="0"/>
              <a:t>('utf8'));</a:t>
            </a:r>
          </a:p>
          <a:p>
            <a:r>
              <a:rPr lang="en-IE" sz="400" dirty="0"/>
              <a:t>            //console.log("parsed" + new Date().</a:t>
            </a:r>
            <a:r>
              <a:rPr lang="en-IE" sz="400" dirty="0" err="1"/>
              <a:t>getTime</a:t>
            </a:r>
            <a:r>
              <a:rPr lang="en-IE" sz="400" dirty="0"/>
              <a:t>());</a:t>
            </a:r>
          </a:p>
          <a:p>
            <a:r>
              <a:rPr lang="en-IE" sz="400" dirty="0"/>
              <a:t>            console.log("Have " + </a:t>
            </a:r>
            <a:r>
              <a:rPr lang="en-IE" sz="400" dirty="0" err="1"/>
              <a:t>parsed.logEvents.length</a:t>
            </a:r>
            <a:r>
              <a:rPr lang="en-IE" sz="400" dirty="0"/>
              <a:t> + " flows");</a:t>
            </a:r>
          </a:p>
          <a:p>
            <a:r>
              <a:rPr lang="en-IE" sz="400" dirty="0"/>
              <a:t>            process(parsed);</a:t>
            </a:r>
          </a:p>
          <a:p>
            <a:r>
              <a:rPr lang="en-IE" sz="400" dirty="0"/>
              <a:t>        }</a:t>
            </a:r>
          </a:p>
          <a:p>
            <a:r>
              <a:rPr lang="en-IE" sz="400" dirty="0"/>
              <a:t>    });</a:t>
            </a:r>
          </a:p>
          <a:p>
            <a:r>
              <a:rPr lang="en-IE" sz="400" dirty="0"/>
              <a:t>};</a:t>
            </a:r>
          </a:p>
          <a:p>
            <a:r>
              <a:rPr lang="en-IE" sz="400" dirty="0"/>
              <a:t>function generateTemplateSetV9(message) {</a:t>
            </a:r>
          </a:p>
          <a:p>
            <a:r>
              <a:rPr lang="en-IE" sz="400" dirty="0"/>
              <a:t>    var offset = 0;</a:t>
            </a:r>
          </a:p>
          <a:p>
            <a:r>
              <a:rPr lang="en-IE" sz="400" dirty="0"/>
              <a:t>    message.writeUInt16BE(2, offset + 0); //</a:t>
            </a:r>
            <a:r>
              <a:rPr lang="en-IE" sz="400" dirty="0" err="1"/>
              <a:t>vers</a:t>
            </a:r>
            <a:endParaRPr lang="en-IE" sz="400" dirty="0"/>
          </a:p>
          <a:p>
            <a:r>
              <a:rPr lang="en-IE" sz="400" dirty="0"/>
              <a:t>    message.writeUInt16BE(281, offset + 4); //template id</a:t>
            </a:r>
          </a:p>
          <a:p>
            <a:r>
              <a:rPr lang="en-IE" sz="400" dirty="0"/>
              <a:t>    message.writeUInt16BE(</a:t>
            </a:r>
            <a:r>
              <a:rPr lang="en-IE" sz="400" dirty="0" err="1"/>
              <a:t>templatefields.length</a:t>
            </a:r>
            <a:r>
              <a:rPr lang="en-IE" sz="400" dirty="0"/>
              <a:t>, offset + 6); //fields</a:t>
            </a:r>
          </a:p>
          <a:p>
            <a:r>
              <a:rPr lang="en-IE" sz="400" dirty="0"/>
              <a:t>    offset += 8;</a:t>
            </a:r>
          </a:p>
          <a:p>
            <a:r>
              <a:rPr lang="en-IE" sz="400" dirty="0"/>
              <a:t>    for (var </a:t>
            </a:r>
            <a:r>
              <a:rPr lang="en-IE" sz="400" dirty="0" err="1"/>
              <a:t>i</a:t>
            </a:r>
            <a:r>
              <a:rPr lang="en-IE" sz="400" dirty="0"/>
              <a:t> = 0; </a:t>
            </a:r>
            <a:r>
              <a:rPr lang="en-IE" sz="400" dirty="0" err="1"/>
              <a:t>i</a:t>
            </a:r>
            <a:r>
              <a:rPr lang="en-IE" sz="400" dirty="0"/>
              <a:t> &lt; </a:t>
            </a:r>
            <a:r>
              <a:rPr lang="en-IE" sz="400" dirty="0" err="1"/>
              <a:t>templatefields.length</a:t>
            </a:r>
            <a:r>
              <a:rPr lang="en-IE" sz="400" dirty="0"/>
              <a:t>; </a:t>
            </a:r>
            <a:r>
              <a:rPr lang="en-IE" sz="400" dirty="0" err="1"/>
              <a:t>i</a:t>
            </a:r>
            <a:r>
              <a:rPr lang="en-IE" sz="400" dirty="0"/>
              <a:t>++) {</a:t>
            </a:r>
          </a:p>
          <a:p>
            <a:r>
              <a:rPr lang="en-IE" sz="400" dirty="0"/>
              <a:t>        message.writeUInt16BE(</a:t>
            </a:r>
            <a:r>
              <a:rPr lang="en-IE" sz="400" dirty="0" err="1"/>
              <a:t>templatefields</a:t>
            </a:r>
            <a:r>
              <a:rPr lang="en-IE" sz="400" dirty="0"/>
              <a:t>[</a:t>
            </a:r>
            <a:r>
              <a:rPr lang="en-IE" sz="400" dirty="0" err="1"/>
              <a:t>i</a:t>
            </a:r>
            <a:r>
              <a:rPr lang="en-IE" sz="400" dirty="0"/>
              <a:t>][0], offset); //fields</a:t>
            </a:r>
          </a:p>
          <a:p>
            <a:r>
              <a:rPr lang="en-IE" sz="400" dirty="0"/>
              <a:t>        message.writeUInt16BE(</a:t>
            </a:r>
            <a:r>
              <a:rPr lang="en-IE" sz="400" dirty="0" err="1"/>
              <a:t>templatefields</a:t>
            </a:r>
            <a:r>
              <a:rPr lang="en-IE" sz="400" dirty="0"/>
              <a:t>[</a:t>
            </a:r>
            <a:r>
              <a:rPr lang="en-IE" sz="400" dirty="0" err="1"/>
              <a:t>i</a:t>
            </a:r>
            <a:r>
              <a:rPr lang="en-IE" sz="400" dirty="0"/>
              <a:t>][1], offset + 2); //fields</a:t>
            </a:r>
          </a:p>
          <a:p>
            <a:r>
              <a:rPr lang="en-IE" sz="400" dirty="0"/>
              <a:t>        if (</a:t>
            </a:r>
            <a:r>
              <a:rPr lang="en-IE" sz="400" dirty="0" err="1"/>
              <a:t>templatefields</a:t>
            </a:r>
            <a:r>
              <a:rPr lang="en-IE" sz="400" dirty="0"/>
              <a:t>[</a:t>
            </a:r>
            <a:r>
              <a:rPr lang="en-IE" sz="400" dirty="0" err="1"/>
              <a:t>i</a:t>
            </a:r>
            <a:r>
              <a:rPr lang="en-IE" sz="400" dirty="0"/>
              <a:t>][0] &gt; 32768) {//pen</a:t>
            </a:r>
          </a:p>
          <a:p>
            <a:r>
              <a:rPr lang="en-IE" sz="400" dirty="0"/>
              <a:t>            message.writeUInt32BE(</a:t>
            </a:r>
            <a:r>
              <a:rPr lang="en-IE" sz="400" dirty="0" err="1"/>
              <a:t>templatefields</a:t>
            </a:r>
            <a:r>
              <a:rPr lang="en-IE" sz="400" dirty="0"/>
              <a:t>[</a:t>
            </a:r>
            <a:r>
              <a:rPr lang="en-IE" sz="400" dirty="0" err="1"/>
              <a:t>i</a:t>
            </a:r>
            <a:r>
              <a:rPr lang="en-IE" sz="400" dirty="0"/>
              <a:t>][4], offset + 4);</a:t>
            </a:r>
          </a:p>
          <a:p>
            <a:r>
              <a:rPr lang="en-IE" sz="400" dirty="0"/>
              <a:t>            offset += 8;</a:t>
            </a:r>
          </a:p>
          <a:p>
            <a:r>
              <a:rPr lang="en-IE" sz="400" dirty="0"/>
              <a:t>        } else {</a:t>
            </a:r>
          </a:p>
          <a:p>
            <a:r>
              <a:rPr lang="en-IE" sz="400" dirty="0"/>
              <a:t>            offset += 4;</a:t>
            </a:r>
          </a:p>
          <a:p>
            <a:r>
              <a:rPr lang="en-IE" sz="400" dirty="0"/>
              <a:t>        }</a:t>
            </a:r>
          </a:p>
          <a:p>
            <a:r>
              <a:rPr lang="en-IE" sz="400" dirty="0"/>
              <a:t>    }</a:t>
            </a:r>
          </a:p>
          <a:p>
            <a:r>
              <a:rPr lang="en-IE" sz="400" dirty="0"/>
              <a:t>    message.writeUInt16BE(offset, 2); //length</a:t>
            </a:r>
          </a:p>
          <a:p>
            <a:r>
              <a:rPr lang="en-IE" sz="400" dirty="0"/>
              <a:t>    return </a:t>
            </a:r>
            <a:r>
              <a:rPr lang="en-IE" sz="400" dirty="0" err="1"/>
              <a:t>message.slice</a:t>
            </a:r>
            <a:r>
              <a:rPr lang="en-IE" sz="400" dirty="0"/>
              <a:t>(0, offset);</a:t>
            </a:r>
          </a:p>
          <a:p>
            <a:r>
              <a:rPr lang="en-IE" sz="400" dirty="0"/>
              <a:t>}</a:t>
            </a:r>
          </a:p>
          <a:p>
            <a:r>
              <a:rPr lang="en-IE" sz="400" dirty="0"/>
              <a:t>function addV9Flows(</a:t>
            </a:r>
            <a:r>
              <a:rPr lang="en-IE" sz="400" dirty="0" err="1"/>
              <a:t>pos</a:t>
            </a:r>
            <a:r>
              <a:rPr lang="en-IE" sz="400" dirty="0"/>
              <a:t>, offset, </a:t>
            </a:r>
            <a:r>
              <a:rPr lang="en-IE" sz="400" dirty="0" err="1"/>
              <a:t>exportBuffer</a:t>
            </a:r>
            <a:r>
              <a:rPr lang="en-IE" sz="400" dirty="0"/>
              <a:t>, </a:t>
            </a:r>
            <a:r>
              <a:rPr lang="en-IE" sz="400" dirty="0" err="1"/>
              <a:t>setStart</a:t>
            </a:r>
            <a:r>
              <a:rPr lang="en-IE" sz="400" dirty="0"/>
              <a:t>, </a:t>
            </a:r>
            <a:r>
              <a:rPr lang="en-IE" sz="400" dirty="0" err="1"/>
              <a:t>nowsec</a:t>
            </a:r>
            <a:r>
              <a:rPr lang="en-IE" sz="400" dirty="0"/>
              <a:t>, </a:t>
            </a:r>
            <a:r>
              <a:rPr lang="en-IE" sz="400" dirty="0" err="1"/>
              <a:t>timenow</a:t>
            </a:r>
            <a:r>
              <a:rPr lang="en-IE" sz="400" dirty="0"/>
              <a:t>, </a:t>
            </a:r>
            <a:r>
              <a:rPr lang="en-IE" sz="400" dirty="0" err="1"/>
              <a:t>seq</a:t>
            </a:r>
            <a:r>
              <a:rPr lang="en-IE" sz="400" dirty="0"/>
              <a:t>, </a:t>
            </a:r>
            <a:r>
              <a:rPr lang="en-IE" sz="400" dirty="0" err="1"/>
              <a:t>flowRecordBuffer,client,parsed</a:t>
            </a:r>
            <a:r>
              <a:rPr lang="en-IE" sz="400" dirty="0"/>
              <a:t>) {</a:t>
            </a:r>
          </a:p>
          <a:p>
            <a:r>
              <a:rPr lang="en-IE" sz="400" dirty="0"/>
              <a:t>    //console.log("addV9Flows </a:t>
            </a:r>
            <a:r>
              <a:rPr lang="en-IE" sz="400" dirty="0" err="1"/>
              <a:t>pos</a:t>
            </a:r>
            <a:r>
              <a:rPr lang="en-IE" sz="400" dirty="0"/>
              <a:t>:" + </a:t>
            </a:r>
            <a:r>
              <a:rPr lang="en-IE" sz="400" dirty="0" err="1"/>
              <a:t>pos</a:t>
            </a:r>
            <a:r>
              <a:rPr lang="en-IE" sz="400" dirty="0"/>
              <a:t> + " offset:" + offset + " total flows:" + </a:t>
            </a:r>
            <a:r>
              <a:rPr lang="en-IE" sz="400" dirty="0" err="1"/>
              <a:t>parsed.logEvents.length</a:t>
            </a:r>
            <a:r>
              <a:rPr lang="en-IE" sz="400" dirty="0"/>
              <a:t> + " " + (</a:t>
            </a:r>
            <a:r>
              <a:rPr lang="en-IE" sz="400" dirty="0" err="1"/>
              <a:t>pos</a:t>
            </a:r>
            <a:r>
              <a:rPr lang="en-IE" sz="400" dirty="0"/>
              <a:t> &lt; </a:t>
            </a:r>
            <a:r>
              <a:rPr lang="en-IE" sz="400" dirty="0" err="1"/>
              <a:t>parsed.logEvents.length</a:t>
            </a:r>
            <a:r>
              <a:rPr lang="en-IE" sz="400" dirty="0"/>
              <a:t>) + " </a:t>
            </a:r>
            <a:r>
              <a:rPr lang="en-IE" sz="400" dirty="0" err="1"/>
              <a:t>seq</a:t>
            </a:r>
            <a:r>
              <a:rPr lang="en-IE" sz="400" dirty="0"/>
              <a:t>:" + </a:t>
            </a:r>
            <a:r>
              <a:rPr lang="en-IE" sz="400" dirty="0" err="1"/>
              <a:t>seq</a:t>
            </a:r>
            <a:r>
              <a:rPr lang="en-IE" sz="400" dirty="0"/>
              <a:t> + " </a:t>
            </a:r>
            <a:r>
              <a:rPr lang="en-IE" sz="400" dirty="0" err="1"/>
              <a:t>setStart</a:t>
            </a:r>
            <a:r>
              <a:rPr lang="en-IE" sz="400" dirty="0"/>
              <a:t>:" + </a:t>
            </a:r>
            <a:r>
              <a:rPr lang="en-IE" sz="400" dirty="0" err="1"/>
              <a:t>setStart</a:t>
            </a:r>
            <a:r>
              <a:rPr lang="en-IE" sz="400" dirty="0"/>
              <a:t>);</a:t>
            </a:r>
          </a:p>
          <a:p>
            <a:r>
              <a:rPr lang="en-IE" sz="400" dirty="0"/>
              <a:t>    if (</a:t>
            </a:r>
            <a:r>
              <a:rPr lang="en-IE" sz="400" dirty="0" err="1"/>
              <a:t>pos</a:t>
            </a:r>
            <a:r>
              <a:rPr lang="en-IE" sz="400" dirty="0"/>
              <a:t> &lt; </a:t>
            </a:r>
            <a:r>
              <a:rPr lang="en-IE" sz="400" dirty="0" err="1"/>
              <a:t>parsed.logEvents.length</a:t>
            </a:r>
            <a:r>
              <a:rPr lang="en-IE" sz="400" dirty="0"/>
              <a:t>) {</a:t>
            </a:r>
          </a:p>
          <a:p>
            <a:r>
              <a:rPr lang="en-IE" sz="400" dirty="0"/>
              <a:t>        var </a:t>
            </a:r>
            <a:r>
              <a:rPr lang="en-IE" sz="400" dirty="0" err="1"/>
              <a:t>flowRecordsOffset</a:t>
            </a:r>
            <a:r>
              <a:rPr lang="en-IE" sz="400" dirty="0"/>
              <a:t> = getV9Record(</a:t>
            </a:r>
            <a:r>
              <a:rPr lang="en-IE" sz="400" dirty="0" err="1"/>
              <a:t>parsed.logEvents</a:t>
            </a:r>
            <a:r>
              <a:rPr lang="en-IE" sz="400" dirty="0"/>
              <a:t>[</a:t>
            </a:r>
            <a:r>
              <a:rPr lang="en-IE" sz="400" dirty="0" err="1"/>
              <a:t>pos</a:t>
            </a:r>
            <a:r>
              <a:rPr lang="en-IE" sz="400" dirty="0"/>
              <a:t>],</a:t>
            </a:r>
            <a:r>
              <a:rPr lang="en-IE" sz="400" dirty="0" err="1"/>
              <a:t>flowRecordBuffer</a:t>
            </a:r>
            <a:r>
              <a:rPr lang="en-IE" sz="400" dirty="0"/>
              <a:t>);</a:t>
            </a:r>
          </a:p>
          <a:p>
            <a:r>
              <a:rPr lang="en-IE" sz="400" dirty="0"/>
              <a:t>        if (</a:t>
            </a:r>
            <a:r>
              <a:rPr lang="en-IE" sz="400" dirty="0" err="1"/>
              <a:t>flowRecordsOffset</a:t>
            </a:r>
            <a:r>
              <a:rPr lang="en-IE" sz="400" dirty="0"/>
              <a:t> &gt; 0) {</a:t>
            </a:r>
          </a:p>
          <a:p>
            <a:r>
              <a:rPr lang="en-IE" sz="400" dirty="0"/>
              <a:t>            if (offset + </a:t>
            </a:r>
            <a:r>
              <a:rPr lang="en-IE" sz="400" dirty="0" err="1"/>
              <a:t>flowRecordsOffset</a:t>
            </a:r>
            <a:r>
              <a:rPr lang="en-IE" sz="400" dirty="0"/>
              <a:t> &gt; 1470) {</a:t>
            </a:r>
          </a:p>
          <a:p>
            <a:r>
              <a:rPr lang="en-IE" sz="400" dirty="0"/>
              <a:t>                //if (</a:t>
            </a:r>
            <a:r>
              <a:rPr lang="en-IE" sz="400" dirty="0" err="1"/>
              <a:t>seq</a:t>
            </a:r>
            <a:r>
              <a:rPr lang="en-IE" sz="400" dirty="0"/>
              <a:t> === 1) Sending first export</a:t>
            </a:r>
          </a:p>
          <a:p>
            <a:r>
              <a:rPr lang="en-IE" sz="400" dirty="0"/>
              <a:t>                //else Sending </a:t>
            </a:r>
            <a:r>
              <a:rPr lang="en-IE" sz="400" dirty="0" err="1"/>
              <a:t>intermediete</a:t>
            </a:r>
            <a:r>
              <a:rPr lang="en-IE" sz="400" dirty="0"/>
              <a:t> export</a:t>
            </a:r>
          </a:p>
          <a:p>
            <a:r>
              <a:rPr lang="en-IE" sz="400" dirty="0"/>
              <a:t>                exportBuffer.writeUInt16BE(offset, 2); //length of export</a:t>
            </a:r>
          </a:p>
          <a:p>
            <a:r>
              <a:rPr lang="en-IE" sz="400" dirty="0"/>
              <a:t>                </a:t>
            </a:r>
            <a:r>
              <a:rPr lang="en-IE" sz="400" dirty="0" err="1"/>
              <a:t>client.send</a:t>
            </a:r>
            <a:r>
              <a:rPr lang="en-IE" sz="400" dirty="0"/>
              <a:t>(</a:t>
            </a:r>
            <a:r>
              <a:rPr lang="en-IE" sz="400" dirty="0" err="1"/>
              <a:t>exportBuffer</a:t>
            </a:r>
            <a:r>
              <a:rPr lang="en-IE" sz="400" dirty="0"/>
              <a:t>, 0, offset, PORT, HOST, function (err, bytes) {</a:t>
            </a:r>
          </a:p>
          <a:p>
            <a:r>
              <a:rPr lang="en-IE" sz="400" dirty="0"/>
              <a:t>                    if (err) {</a:t>
            </a:r>
          </a:p>
          <a:p>
            <a:r>
              <a:rPr lang="en-IE" sz="400" dirty="0"/>
              <a:t>                        console.log("Error");</a:t>
            </a:r>
          </a:p>
          <a:p>
            <a:r>
              <a:rPr lang="en-IE" sz="400" dirty="0"/>
              <a:t>                        throw err;</a:t>
            </a:r>
          </a:p>
          <a:p>
            <a:r>
              <a:rPr lang="en-IE" sz="400" dirty="0"/>
              <a:t>                    }</a:t>
            </a:r>
          </a:p>
          <a:p>
            <a:endParaRPr lang="en-IE" sz="400" dirty="0"/>
          </a:p>
        </p:txBody>
      </p:sp>
      <p:sp>
        <p:nvSpPr>
          <p:cNvPr id="5" name="TextBox 4">
            <a:extLst>
              <a:ext uri="{FF2B5EF4-FFF2-40B4-BE49-F238E27FC236}">
                <a16:creationId xmlns:a16="http://schemas.microsoft.com/office/drawing/2014/main" id="{DC2AF2F0-63F6-4C6C-A732-B1B69A4E864C}"/>
              </a:ext>
            </a:extLst>
          </p:cNvPr>
          <p:cNvSpPr txBox="1"/>
          <p:nvPr/>
        </p:nvSpPr>
        <p:spPr>
          <a:xfrm>
            <a:off x="6441622" y="458956"/>
            <a:ext cx="6090556" cy="6124754"/>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console.log('UDP message in sent to ' + HOST + ':' + PORT);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addV9Flows(</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pos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16,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exportBuffer</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setStart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nowsec</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timenow</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seq</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flowRecordBuffer,client,parsed</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else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if (offset === 16) {//new packet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//console.log("-new packet");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seq</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exportBuffer.writeUInt32BE(</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seq</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8); //sequence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seq</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1) { //first record, send template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//console.log("-first export");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templateSet.copy</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exportBuffer</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16);</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offset = 16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templateSet.length</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setStart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16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templateSet.length</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else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setStart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offset;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exportBuffer.writeUInt16BE(281,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setStart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//set type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offset += 4;</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offset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flowRecordBuffer.copy</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exportBuffer</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offset,0,flowRecordsOffset);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exportBuffer.writeUInt16BE(offset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setStart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setStart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+ 2); //set type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pos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pos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parsed.logEvents.length</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exportBuffer.writeUInt16BE(offset, 2); //length of export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if (offset &gt; 16) {//flows remaining</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//console.log("++++++++++++++++++Sending last export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seq</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seq</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client.send</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exportBuffer</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0, offset, PORT, HOST, function (err, bytes)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if (err)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console.log("Error");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throw err;</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client.close</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console.log('UDP message out sent to ' + HOST + ':' + PORT);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else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client.close</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else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addV9Flows(</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pos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offset,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exportBuffer</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setStart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nowsec</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timenow</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seq</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flowRecordBuffer,client,parsed</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}else{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addV9Flows(pos+1, offset,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exportBuffer</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setStart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nowsec</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timenow</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seq</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flowRecordBuffer,client,parsed</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function getV9Record(record,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flowRecordBuffer</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var offset = 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var d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record.message.split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d.length</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14)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for (var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0;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&lt;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templatefields.length</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][3] === 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][1] === 1)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flowRecordBuffer.writeUInt8(</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parseInt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(d[</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][2]], 10), offset);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else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][1] ===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flowRecordBuffer.writeUInt16BE(</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parseInt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(d[</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][2]], 10), offset);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else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][1] === 4)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flowRecordBuffer.writeInt32BE(</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parseInt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(d[</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][2]], 10), offset);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offset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else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][3] === 1)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flowRecordBuffer.writeInt32LE(</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inet_atoi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(d[</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][2]]), offset);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offset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else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][3] === 2)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flowRecordBuffer.writeUInt8(d[</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][2]].length, offset);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flowRecordBuffer.write</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(d[</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][2]], offset + 1);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offset += (d[</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][2]].length + 1);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}else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][3] === 3)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flowRecordBuffer.writeInt32BE(</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parseInt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(d[</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][2]], 10), offset);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offset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}else if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][3] === 4)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flowRecordBuffer.writeInt32BE((</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parseInt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(d[</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][2]], 10)-</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parseInt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(d[(</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][2])-1], 10))*1000, offset);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offset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templatefields</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][1];</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return offset;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function addExportHeaderV9(</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timenow</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message,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seq</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message.writeUInt16BE(10, 0);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vers</a:t>
            </a:r>
            <a:endPar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message.writeUInt16BE(9, 2); //records in this packet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message.writeUInt32BE(ToInt32(</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timenow</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 1000), 4);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sys_uptime</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milliseconds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message.writeUInt32BE(</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seq</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8); //sequence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message.writeUInt32BE(1, 12); //domain id</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function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inet_atoi</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addr</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var parts =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addr.split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('.').map(function (str)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return </a:t>
            </a:r>
            <a:r>
              <a:rPr kumimoji="0" lang="en-IE" sz="400" b="0" i="0" u="none" strike="noStrike" kern="1200" cap="none" spc="0" normalizeH="0" baseline="0" noProof="0" dirty="0" err="1">
                <a:ln>
                  <a:noFill/>
                </a:ln>
                <a:solidFill>
                  <a:prstClr val="black"/>
                </a:solidFill>
                <a:effectLst/>
                <a:uLnTx/>
                <a:uFillTx/>
                <a:latin typeface="Calibri" panose="020F0502020204030204"/>
                <a:ea typeface="+mn-ea"/>
                <a:cs typeface="+mn-cs"/>
              </a:rPr>
              <a:t>parseInt</a:t>
            </a: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(str, 10);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return (parts[3] ? parts[3] &lt;&lt; 24 : 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(parts[2] ? parts[2] &lt;&lt; 16 : 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(parts[1] ? parts[1] &lt;&lt; 8 : 0)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parts[0];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function ToInt32(x)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    return x &lt;&lt; 0;</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400" b="0" i="0" u="none" strike="noStrike" kern="1200" cap="none" spc="0" normalizeH="0" baseline="0" noProof="0" dirty="0">
                <a:ln>
                  <a:noFill/>
                </a:ln>
                <a:solidFill>
                  <a:prstClr val="black"/>
                </a:solidFill>
                <a:effectLst/>
                <a:uLnTx/>
                <a:uFillTx/>
                <a:latin typeface="Calibri" panose="020F0502020204030204"/>
                <a:ea typeface="+mn-ea"/>
                <a:cs typeface="+mn-cs"/>
              </a:rPr>
              <a:t>//Copyright Anuview.net 2019</a:t>
            </a:r>
            <a:endParaRPr lang="en-IE" sz="1200" dirty="0"/>
          </a:p>
        </p:txBody>
      </p:sp>
    </p:spTree>
    <p:extLst>
      <p:ext uri="{BB962C8B-B14F-4D97-AF65-F5344CB8AC3E}">
        <p14:creationId xmlns:p14="http://schemas.microsoft.com/office/powerpoint/2010/main" val="15425901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06AD9F-E5A2-49D0-8534-C022843B0A4F}"/>
              </a:ext>
            </a:extLst>
          </p:cNvPr>
          <p:cNvSpPr>
            <a:spLocks noGrp="1"/>
          </p:cNvSpPr>
          <p:nvPr>
            <p:ph type="title"/>
          </p:nvPr>
        </p:nvSpPr>
        <p:spPr/>
        <p:txBody>
          <a:bodyPr/>
          <a:lstStyle/>
          <a:p>
            <a:r>
              <a:rPr lang="en-IE" dirty="0"/>
              <a:t>AWS Flow logs </a:t>
            </a:r>
          </a:p>
        </p:txBody>
      </p:sp>
      <p:sp>
        <p:nvSpPr>
          <p:cNvPr id="5" name="TextBox 4">
            <a:extLst>
              <a:ext uri="{FF2B5EF4-FFF2-40B4-BE49-F238E27FC236}">
                <a16:creationId xmlns:a16="http://schemas.microsoft.com/office/drawing/2014/main" id="{AFB12CA2-B3A7-4E4D-A2FA-4A5D1D955F85}"/>
              </a:ext>
            </a:extLst>
          </p:cNvPr>
          <p:cNvSpPr txBox="1"/>
          <p:nvPr/>
        </p:nvSpPr>
        <p:spPr>
          <a:xfrm>
            <a:off x="646043" y="1846405"/>
            <a:ext cx="6096946" cy="646331"/>
          </a:xfrm>
          <a:prstGeom prst="rect">
            <a:avLst/>
          </a:prstGeom>
          <a:noFill/>
        </p:spPr>
        <p:txBody>
          <a:bodyPr wrap="square">
            <a:spAutoFit/>
          </a:bodyPr>
          <a:lstStyle/>
          <a:p>
            <a:r>
              <a:rPr lang="en-IE" dirty="0"/>
              <a:t>https://docs.aws.amazon.com/vpc/latest/userguide/flow-logs.html</a:t>
            </a:r>
          </a:p>
        </p:txBody>
      </p:sp>
      <p:sp>
        <p:nvSpPr>
          <p:cNvPr id="7" name="TextBox 6">
            <a:extLst>
              <a:ext uri="{FF2B5EF4-FFF2-40B4-BE49-F238E27FC236}">
                <a16:creationId xmlns:a16="http://schemas.microsoft.com/office/drawing/2014/main" id="{700B38B0-51D9-44CE-AC9D-C2F12C4E5C02}"/>
              </a:ext>
            </a:extLst>
          </p:cNvPr>
          <p:cNvSpPr txBox="1"/>
          <p:nvPr/>
        </p:nvSpPr>
        <p:spPr>
          <a:xfrm>
            <a:off x="1401416" y="2648453"/>
            <a:ext cx="9143527" cy="3693319"/>
          </a:xfrm>
          <a:prstGeom prst="rect">
            <a:avLst/>
          </a:prstGeom>
          <a:noFill/>
        </p:spPr>
        <p:txBody>
          <a:bodyPr wrap="square">
            <a:spAutoFit/>
          </a:bodyPr>
          <a:lstStyle/>
          <a:p>
            <a:pPr algn="l"/>
            <a:r>
              <a:rPr lang="en-GB" b="1" i="0" u="none" strike="noStrike" dirty="0">
                <a:solidFill>
                  <a:srgbClr val="16191F"/>
                </a:solidFill>
                <a:effectLst/>
                <a:latin typeface="Amazon Ember"/>
              </a:rPr>
              <a:t>Aggregation interval</a:t>
            </a:r>
          </a:p>
          <a:p>
            <a:pPr algn="l"/>
            <a:r>
              <a:rPr lang="en-GB" b="0" i="0" u="none" strike="noStrike" dirty="0">
                <a:solidFill>
                  <a:srgbClr val="16191F"/>
                </a:solidFill>
                <a:effectLst/>
                <a:latin typeface="Amazon Ember"/>
              </a:rPr>
              <a:t>The aggregation interval is the period of time during which a particular flow is captured and aggregated into a flow log record. By default, the </a:t>
            </a:r>
            <a:r>
              <a:rPr lang="en-GB" b="1" i="0" u="none" strike="noStrike" dirty="0">
                <a:solidFill>
                  <a:srgbClr val="FF0000"/>
                </a:solidFill>
                <a:effectLst/>
                <a:latin typeface="Amazon Ember"/>
              </a:rPr>
              <a:t>maximum aggregation interval is 10 minutes</a:t>
            </a:r>
            <a:r>
              <a:rPr lang="en-GB" b="0" i="0" u="none" strike="noStrike" dirty="0">
                <a:solidFill>
                  <a:srgbClr val="16191F"/>
                </a:solidFill>
                <a:effectLst/>
                <a:latin typeface="Amazon Ember"/>
              </a:rPr>
              <a:t>. When you create a flow log, you can optionally specify a maximum aggregation interval of 1 minute. Flow logs with a maximum aggregation interval of 1 minute produce a higher volume of flow log records than flow logs with a maximum aggregation interval of 10 minutes.</a:t>
            </a:r>
          </a:p>
          <a:p>
            <a:pPr algn="l"/>
            <a:r>
              <a:rPr lang="en-GB" b="0" i="0" u="none" strike="noStrike" dirty="0">
                <a:solidFill>
                  <a:srgbClr val="16191F"/>
                </a:solidFill>
                <a:effectLst/>
                <a:latin typeface="Amazon Ember"/>
              </a:rPr>
              <a:t>When a network interface is attached to a </a:t>
            </a:r>
            <a:r>
              <a:rPr lang="en-GB" b="0" i="0" u="none" strike="noStrike" dirty="0">
                <a:solidFill>
                  <a:srgbClr val="16191F"/>
                </a:solidFill>
                <a:effectLst/>
                <a:latin typeface="Amazon Ember"/>
                <a:hlinkClick r:id="rId2"/>
              </a:rPr>
              <a:t>Nitro-based instance</a:t>
            </a:r>
            <a:r>
              <a:rPr lang="en-GB" b="0" i="0" u="none" strike="noStrike" dirty="0">
                <a:solidFill>
                  <a:srgbClr val="16191F"/>
                </a:solidFill>
                <a:effectLst/>
                <a:latin typeface="Amazon Ember"/>
              </a:rPr>
              <a:t>, the aggregation interval is always 1 minute or less, regardless of the specified maximum aggregation interval.</a:t>
            </a:r>
          </a:p>
          <a:p>
            <a:pPr algn="l"/>
            <a:r>
              <a:rPr lang="en-GB" b="0" i="0" u="none" strike="noStrike" dirty="0">
                <a:solidFill>
                  <a:srgbClr val="16191F"/>
                </a:solidFill>
                <a:effectLst/>
                <a:latin typeface="Amazon Ember"/>
              </a:rPr>
              <a:t>After data is captured within an aggregation interval, it takes additional time to process and publish the data to CloudWatch Logs or Amazon S3. The flow log service typically delivers logs to CloudWatch Logs in about </a:t>
            </a:r>
            <a:r>
              <a:rPr lang="en-GB" b="1" i="0" u="none" strike="noStrike" dirty="0">
                <a:solidFill>
                  <a:srgbClr val="FF0000"/>
                </a:solidFill>
                <a:effectLst/>
                <a:latin typeface="Amazon Ember"/>
              </a:rPr>
              <a:t>5 minutes and to Amazon S3 in about 10 minutes</a:t>
            </a:r>
            <a:r>
              <a:rPr lang="en-GB" b="0" i="0" u="none" strike="noStrike" dirty="0">
                <a:solidFill>
                  <a:srgbClr val="16191F"/>
                </a:solidFill>
                <a:effectLst/>
                <a:latin typeface="Amazon Ember"/>
              </a:rPr>
              <a:t>. However, log delivery is on a best effort basis, and your logs might be delayed beyond the typical delivery time.</a:t>
            </a:r>
          </a:p>
        </p:txBody>
      </p:sp>
      <p:sp>
        <p:nvSpPr>
          <p:cNvPr id="6" name="TextBox 5">
            <a:extLst>
              <a:ext uri="{FF2B5EF4-FFF2-40B4-BE49-F238E27FC236}">
                <a16:creationId xmlns:a16="http://schemas.microsoft.com/office/drawing/2014/main" id="{2FAD78DD-AF03-43CA-8097-21BB700B57FF}"/>
              </a:ext>
            </a:extLst>
          </p:cNvPr>
          <p:cNvSpPr txBox="1"/>
          <p:nvPr/>
        </p:nvSpPr>
        <p:spPr>
          <a:xfrm>
            <a:off x="5558590" y="516228"/>
            <a:ext cx="6096946" cy="646331"/>
          </a:xfrm>
          <a:prstGeom prst="rect">
            <a:avLst/>
          </a:prstGeom>
          <a:noFill/>
        </p:spPr>
        <p:txBody>
          <a:bodyPr wrap="square">
            <a:spAutoFit/>
          </a:bodyPr>
          <a:lstStyle/>
          <a:p>
            <a:r>
              <a:rPr lang="en-IE" dirty="0"/>
              <a:t>https://docs.aws.amazon.com/vpc/ latest/userguide/flow-logs-records-examples.html</a:t>
            </a:r>
          </a:p>
        </p:txBody>
      </p:sp>
    </p:spTree>
    <p:extLst>
      <p:ext uri="{BB962C8B-B14F-4D97-AF65-F5344CB8AC3E}">
        <p14:creationId xmlns:p14="http://schemas.microsoft.com/office/powerpoint/2010/main" val="33014402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C09344C-539B-4ADF-AF59-07EDEF537E0B}"/>
              </a:ext>
            </a:extLst>
          </p:cNvPr>
          <p:cNvSpPr txBox="1"/>
          <p:nvPr/>
        </p:nvSpPr>
        <p:spPr>
          <a:xfrm>
            <a:off x="288408" y="434025"/>
            <a:ext cx="6095114" cy="2893100"/>
          </a:xfrm>
          <a:prstGeom prst="rect">
            <a:avLst/>
          </a:prstGeom>
          <a:noFill/>
        </p:spPr>
        <p:txBody>
          <a:bodyPr wrap="square">
            <a:spAutoFit/>
          </a:bodyPr>
          <a:lstStyle/>
          <a:p>
            <a:pPr algn="l"/>
            <a:r>
              <a:rPr lang="en-GB" sz="1400" b="1" i="0" dirty="0">
                <a:solidFill>
                  <a:srgbClr val="292929"/>
                </a:solidFill>
                <a:effectLst/>
                <a:latin typeface="sohne"/>
              </a:rPr>
              <a:t>Elastic Network Interface (ENI)</a:t>
            </a:r>
          </a:p>
          <a:p>
            <a:pPr algn="l"/>
            <a:r>
              <a:rPr lang="en-GB" sz="1400" b="0" i="0" dirty="0">
                <a:solidFill>
                  <a:srgbClr val="292929"/>
                </a:solidFill>
                <a:effectLst/>
                <a:latin typeface="charter"/>
              </a:rPr>
              <a:t>ENI is a logical networking component in a VPC that represents a Virtual Network Card. It can have the following attributes.</a:t>
            </a:r>
          </a:p>
          <a:p>
            <a:pPr algn="l">
              <a:buFont typeface="+mj-lt"/>
              <a:buAutoNum type="arabicPeriod"/>
            </a:pPr>
            <a:r>
              <a:rPr lang="en-GB" sz="1400" b="0" i="0" dirty="0">
                <a:solidFill>
                  <a:srgbClr val="292929"/>
                </a:solidFill>
                <a:effectLst/>
                <a:latin typeface="charter"/>
              </a:rPr>
              <a:t>A primary private IPv4 address</a:t>
            </a:r>
          </a:p>
          <a:p>
            <a:pPr algn="l">
              <a:buFont typeface="+mj-lt"/>
              <a:buAutoNum type="arabicPeriod"/>
            </a:pPr>
            <a:r>
              <a:rPr lang="en-GB" sz="1400" b="0" i="0" dirty="0">
                <a:solidFill>
                  <a:srgbClr val="292929"/>
                </a:solidFill>
                <a:effectLst/>
                <a:latin typeface="charter"/>
              </a:rPr>
              <a:t>One or more secondary private IPv4 addresses</a:t>
            </a:r>
          </a:p>
          <a:p>
            <a:pPr algn="l">
              <a:buFont typeface="+mj-lt"/>
              <a:buAutoNum type="arabicPeriod"/>
            </a:pPr>
            <a:r>
              <a:rPr lang="en-GB" sz="1400" b="0" i="0" dirty="0">
                <a:solidFill>
                  <a:srgbClr val="292929"/>
                </a:solidFill>
                <a:effectLst/>
                <a:latin typeface="charter"/>
              </a:rPr>
              <a:t>One Elastic IP Address (IPv4) per private IPV4 address</a:t>
            </a:r>
          </a:p>
          <a:p>
            <a:pPr algn="l">
              <a:buFont typeface="+mj-lt"/>
              <a:buAutoNum type="arabicPeriod"/>
            </a:pPr>
            <a:r>
              <a:rPr lang="en-GB" sz="1400" b="0" i="0" dirty="0">
                <a:solidFill>
                  <a:srgbClr val="292929"/>
                </a:solidFill>
                <a:effectLst/>
                <a:latin typeface="charter"/>
              </a:rPr>
              <a:t>One public IPv4 address</a:t>
            </a:r>
          </a:p>
          <a:p>
            <a:pPr algn="l">
              <a:buFont typeface="+mj-lt"/>
              <a:buAutoNum type="arabicPeriod"/>
            </a:pPr>
            <a:r>
              <a:rPr lang="en-GB" sz="1400" b="0" i="0" dirty="0">
                <a:solidFill>
                  <a:srgbClr val="292929"/>
                </a:solidFill>
                <a:effectLst/>
                <a:latin typeface="charter"/>
              </a:rPr>
              <a:t>One or more IPv6 addresses</a:t>
            </a:r>
          </a:p>
          <a:p>
            <a:pPr algn="l">
              <a:buFont typeface="+mj-lt"/>
              <a:buAutoNum type="arabicPeriod"/>
            </a:pPr>
            <a:r>
              <a:rPr lang="en-GB" sz="1400" b="0" i="0" dirty="0">
                <a:solidFill>
                  <a:srgbClr val="292929"/>
                </a:solidFill>
                <a:effectLst/>
                <a:latin typeface="charter"/>
              </a:rPr>
              <a:t>One or more security groups</a:t>
            </a:r>
          </a:p>
          <a:p>
            <a:pPr algn="l">
              <a:buFont typeface="+mj-lt"/>
              <a:buAutoNum type="arabicPeriod"/>
            </a:pPr>
            <a:r>
              <a:rPr lang="en-GB" sz="1400" b="0" i="0" dirty="0">
                <a:solidFill>
                  <a:srgbClr val="292929"/>
                </a:solidFill>
                <a:effectLst/>
                <a:latin typeface="charter"/>
              </a:rPr>
              <a:t>A MAC address</a:t>
            </a:r>
          </a:p>
          <a:p>
            <a:pPr algn="l">
              <a:buFont typeface="+mj-lt"/>
              <a:buAutoNum type="arabicPeriod"/>
            </a:pPr>
            <a:r>
              <a:rPr lang="en-GB" sz="1400" b="0" i="0" dirty="0">
                <a:solidFill>
                  <a:srgbClr val="292929"/>
                </a:solidFill>
                <a:effectLst/>
                <a:latin typeface="charter"/>
              </a:rPr>
              <a:t>A source/destination check flag</a:t>
            </a:r>
          </a:p>
          <a:p>
            <a:br>
              <a:rPr lang="en-GB" sz="1400" dirty="0"/>
            </a:br>
            <a:endParaRPr lang="en-IE" sz="1400" dirty="0"/>
          </a:p>
        </p:txBody>
      </p:sp>
      <p:pic>
        <p:nvPicPr>
          <p:cNvPr id="4" name="Picture 3">
            <a:extLst>
              <a:ext uri="{FF2B5EF4-FFF2-40B4-BE49-F238E27FC236}">
                <a16:creationId xmlns:a16="http://schemas.microsoft.com/office/drawing/2014/main" id="{9170312C-0E71-4797-89DB-554F46A5C8B3}"/>
              </a:ext>
            </a:extLst>
          </p:cNvPr>
          <p:cNvPicPr>
            <a:picLocks noChangeAspect="1"/>
          </p:cNvPicPr>
          <p:nvPr/>
        </p:nvPicPr>
        <p:blipFill>
          <a:blip r:embed="rId2"/>
          <a:stretch>
            <a:fillRect/>
          </a:stretch>
        </p:blipFill>
        <p:spPr>
          <a:xfrm>
            <a:off x="6756436" y="114633"/>
            <a:ext cx="2600215" cy="3007294"/>
          </a:xfrm>
          <a:prstGeom prst="rect">
            <a:avLst/>
          </a:prstGeom>
        </p:spPr>
      </p:pic>
      <p:sp>
        <p:nvSpPr>
          <p:cNvPr id="6" name="TextBox 5">
            <a:extLst>
              <a:ext uri="{FF2B5EF4-FFF2-40B4-BE49-F238E27FC236}">
                <a16:creationId xmlns:a16="http://schemas.microsoft.com/office/drawing/2014/main" id="{5D138AE5-3D67-4F5F-9845-A40173772022}"/>
              </a:ext>
            </a:extLst>
          </p:cNvPr>
          <p:cNvSpPr txBox="1"/>
          <p:nvPr/>
        </p:nvSpPr>
        <p:spPr>
          <a:xfrm>
            <a:off x="224613" y="2929269"/>
            <a:ext cx="6095114" cy="3970318"/>
          </a:xfrm>
          <a:prstGeom prst="rect">
            <a:avLst/>
          </a:prstGeom>
          <a:noFill/>
        </p:spPr>
        <p:txBody>
          <a:bodyPr wrap="square">
            <a:spAutoFit/>
          </a:bodyPr>
          <a:lstStyle/>
          <a:p>
            <a:pPr algn="l"/>
            <a:r>
              <a:rPr lang="en-GB" sz="1400" b="1" i="0" dirty="0">
                <a:solidFill>
                  <a:srgbClr val="292929"/>
                </a:solidFill>
                <a:effectLst/>
                <a:latin typeface="sohne"/>
              </a:rPr>
              <a:t>ENI — Key Features</a:t>
            </a:r>
          </a:p>
          <a:p>
            <a:pPr algn="l">
              <a:buFont typeface="+mj-lt"/>
              <a:buAutoNum type="arabicPeriod"/>
            </a:pPr>
            <a:r>
              <a:rPr lang="en-GB" sz="1400" b="0" i="0" dirty="0">
                <a:solidFill>
                  <a:srgbClr val="292929"/>
                </a:solidFill>
                <a:effectLst/>
                <a:latin typeface="charter"/>
              </a:rPr>
              <a:t>Each instance in your VPC has a default network interface (the primary network interface — eth0) that assigns a private IPv4 address from the IPv4 address range of your VPC (See Figure 1).</a:t>
            </a:r>
          </a:p>
          <a:p>
            <a:pPr algn="l">
              <a:buFont typeface="+mj-lt"/>
              <a:buAutoNum type="arabicPeriod"/>
            </a:pPr>
            <a:r>
              <a:rPr lang="en-GB" sz="1400" b="0" i="0" dirty="0">
                <a:solidFill>
                  <a:srgbClr val="292929"/>
                </a:solidFill>
                <a:effectLst/>
                <a:latin typeface="charter"/>
              </a:rPr>
              <a:t>You cannot detach the default (primary) network interface from an instance.</a:t>
            </a:r>
          </a:p>
          <a:p>
            <a:pPr algn="l">
              <a:buFont typeface="+mj-lt"/>
              <a:buAutoNum type="arabicPeriod"/>
            </a:pPr>
            <a:r>
              <a:rPr lang="en-GB" sz="1400" b="0" i="0" dirty="0">
                <a:solidFill>
                  <a:srgbClr val="292929"/>
                </a:solidFill>
                <a:effectLst/>
                <a:latin typeface="charter"/>
              </a:rPr>
              <a:t>You can create an attach an additional/ secondary ENIs to an instance in your VPC. However, these ENIs should be created within the same availability zone of the EC2 instance that you are trying to attach your secondary ENI (See Figure 2). The number of network instances you can attach varies by instance type.</a:t>
            </a:r>
          </a:p>
          <a:p>
            <a:pPr algn="l">
              <a:buFont typeface="+mj-lt"/>
              <a:buAutoNum type="arabicPeriod"/>
            </a:pPr>
            <a:r>
              <a:rPr lang="en-GB" sz="1400" b="0" i="0" dirty="0">
                <a:solidFill>
                  <a:srgbClr val="292929"/>
                </a:solidFill>
                <a:effectLst/>
                <a:latin typeface="charter"/>
              </a:rPr>
              <a:t>A Security Group is attached to an ENI not an EC2 instance. With this approach you can have multiple routes to the same EC2 instance with different security configurations.</a:t>
            </a:r>
          </a:p>
          <a:p>
            <a:pPr algn="l">
              <a:buFont typeface="+mj-lt"/>
              <a:buAutoNum type="arabicPeriod"/>
            </a:pPr>
            <a:r>
              <a:rPr lang="en-GB" sz="1400" b="0" i="0" dirty="0">
                <a:solidFill>
                  <a:srgbClr val="292929"/>
                </a:solidFill>
                <a:effectLst/>
                <a:latin typeface="charter"/>
              </a:rPr>
              <a:t>You can create a network interface, attach it to an instance, detach it from an instance and attach it to another instance within the same Availability Zone. A network interface’s attributes follow it as it is attached or detached from an instance and reattached to another instance. When you move a network interface from one instance to another, network traffic is redirected to the new instance.</a:t>
            </a:r>
          </a:p>
        </p:txBody>
      </p:sp>
      <p:pic>
        <p:nvPicPr>
          <p:cNvPr id="7" name="Picture 6">
            <a:extLst>
              <a:ext uri="{FF2B5EF4-FFF2-40B4-BE49-F238E27FC236}">
                <a16:creationId xmlns:a16="http://schemas.microsoft.com/office/drawing/2014/main" id="{AFB0FEA2-A9E3-4310-A6BF-64E2A68B8A16}"/>
              </a:ext>
            </a:extLst>
          </p:cNvPr>
          <p:cNvPicPr>
            <a:picLocks noChangeAspect="1"/>
          </p:cNvPicPr>
          <p:nvPr/>
        </p:nvPicPr>
        <p:blipFill>
          <a:blip r:embed="rId3"/>
          <a:stretch>
            <a:fillRect/>
          </a:stretch>
        </p:blipFill>
        <p:spPr>
          <a:xfrm>
            <a:off x="8681483" y="2918834"/>
            <a:ext cx="3396659" cy="3824533"/>
          </a:xfrm>
          <a:prstGeom prst="rect">
            <a:avLst/>
          </a:prstGeom>
        </p:spPr>
      </p:pic>
    </p:spTree>
    <p:extLst>
      <p:ext uri="{BB962C8B-B14F-4D97-AF65-F5344CB8AC3E}">
        <p14:creationId xmlns:p14="http://schemas.microsoft.com/office/powerpoint/2010/main" val="4271402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59A551F-619F-4A42-AABC-D9C0CAEC5E7E}"/>
              </a:ext>
            </a:extLst>
          </p:cNvPr>
          <p:cNvSpPr txBox="1"/>
          <p:nvPr/>
        </p:nvSpPr>
        <p:spPr>
          <a:xfrm>
            <a:off x="521093" y="725351"/>
            <a:ext cx="11585714" cy="646331"/>
          </a:xfrm>
          <a:prstGeom prst="rect">
            <a:avLst/>
          </a:prstGeom>
          <a:noFill/>
        </p:spPr>
        <p:txBody>
          <a:bodyPr wrap="square">
            <a:spAutoFit/>
          </a:bodyPr>
          <a:lstStyle/>
          <a:p>
            <a:r>
              <a:rPr lang="en-IE" dirty="0"/>
              <a:t>https://docs.servicenow.com/bundle/sandiego-it-operations-management/page/product/service-mapping/task/configure-netflow-service-mapping.html</a:t>
            </a:r>
          </a:p>
        </p:txBody>
      </p:sp>
      <p:sp>
        <p:nvSpPr>
          <p:cNvPr id="7" name="TextBox 6">
            <a:extLst>
              <a:ext uri="{FF2B5EF4-FFF2-40B4-BE49-F238E27FC236}">
                <a16:creationId xmlns:a16="http://schemas.microsoft.com/office/drawing/2014/main" id="{89F44A44-DF19-4DBA-BFCE-A3E05045F4BE}"/>
              </a:ext>
            </a:extLst>
          </p:cNvPr>
          <p:cNvSpPr txBox="1"/>
          <p:nvPr/>
        </p:nvSpPr>
        <p:spPr>
          <a:xfrm>
            <a:off x="623325" y="1872611"/>
            <a:ext cx="6096946" cy="923330"/>
          </a:xfrm>
          <a:prstGeom prst="rect">
            <a:avLst/>
          </a:prstGeom>
          <a:noFill/>
        </p:spPr>
        <p:txBody>
          <a:bodyPr wrap="square">
            <a:spAutoFit/>
          </a:bodyPr>
          <a:lstStyle/>
          <a:p>
            <a:r>
              <a:rPr lang="en-IE" dirty="0"/>
              <a:t>https://docs.servicenow.com/bundle/sandiego-it-operations-management/page/product/service-mapping/task/test-netflow-service-mapping.html</a:t>
            </a:r>
          </a:p>
        </p:txBody>
      </p:sp>
      <p:sp>
        <p:nvSpPr>
          <p:cNvPr id="9" name="TextBox 8">
            <a:extLst>
              <a:ext uri="{FF2B5EF4-FFF2-40B4-BE49-F238E27FC236}">
                <a16:creationId xmlns:a16="http://schemas.microsoft.com/office/drawing/2014/main" id="{8FE44FD5-8CFE-4741-BD42-E241CE21FFB6}"/>
              </a:ext>
            </a:extLst>
          </p:cNvPr>
          <p:cNvSpPr txBox="1"/>
          <p:nvPr/>
        </p:nvSpPr>
        <p:spPr>
          <a:xfrm>
            <a:off x="3048473" y="2968755"/>
            <a:ext cx="6096946" cy="923330"/>
          </a:xfrm>
          <a:prstGeom prst="rect">
            <a:avLst/>
          </a:prstGeom>
          <a:noFill/>
        </p:spPr>
        <p:txBody>
          <a:bodyPr wrap="square">
            <a:spAutoFit/>
          </a:bodyPr>
          <a:lstStyle/>
          <a:p>
            <a:r>
              <a:rPr lang="en-IE" dirty="0"/>
              <a:t>https://docs.servicenow.com/bundle/sandiego-it-operations-management/page/product/service-mapping/concept/data-collection-netflow-mapping.html</a:t>
            </a:r>
          </a:p>
        </p:txBody>
      </p:sp>
      <p:sp>
        <p:nvSpPr>
          <p:cNvPr id="11" name="TextBox 10">
            <a:extLst>
              <a:ext uri="{FF2B5EF4-FFF2-40B4-BE49-F238E27FC236}">
                <a16:creationId xmlns:a16="http://schemas.microsoft.com/office/drawing/2014/main" id="{A7BC1D55-2C0B-44E2-A9FA-E4C30157EF3E}"/>
              </a:ext>
            </a:extLst>
          </p:cNvPr>
          <p:cNvSpPr txBox="1"/>
          <p:nvPr/>
        </p:nvSpPr>
        <p:spPr>
          <a:xfrm>
            <a:off x="401825" y="4127374"/>
            <a:ext cx="6096946" cy="923330"/>
          </a:xfrm>
          <a:prstGeom prst="rect">
            <a:avLst/>
          </a:prstGeom>
          <a:noFill/>
        </p:spPr>
        <p:txBody>
          <a:bodyPr wrap="square">
            <a:spAutoFit/>
          </a:bodyPr>
          <a:lstStyle/>
          <a:p>
            <a:r>
              <a:rPr lang="en-IE" dirty="0"/>
              <a:t>https://docs.servicenow.com/bundle/sandiego-servicenow-platform/page/product/business-service-management-map-ng/task/t_CreateMapScript.html</a:t>
            </a:r>
          </a:p>
        </p:txBody>
      </p:sp>
      <p:sp>
        <p:nvSpPr>
          <p:cNvPr id="13" name="TextBox 12">
            <a:extLst>
              <a:ext uri="{FF2B5EF4-FFF2-40B4-BE49-F238E27FC236}">
                <a16:creationId xmlns:a16="http://schemas.microsoft.com/office/drawing/2014/main" id="{87B1CA84-297F-41C9-9518-FFE689819399}"/>
              </a:ext>
            </a:extLst>
          </p:cNvPr>
          <p:cNvSpPr txBox="1"/>
          <p:nvPr/>
        </p:nvSpPr>
        <p:spPr>
          <a:xfrm>
            <a:off x="1145840" y="5458807"/>
            <a:ext cx="6096946" cy="923330"/>
          </a:xfrm>
          <a:prstGeom prst="rect">
            <a:avLst/>
          </a:prstGeom>
          <a:noFill/>
        </p:spPr>
        <p:txBody>
          <a:bodyPr wrap="square">
            <a:spAutoFit/>
          </a:bodyPr>
          <a:lstStyle/>
          <a:p>
            <a:r>
              <a:rPr lang="en-IE" dirty="0"/>
              <a:t>https://docs.servicenow.com/bundle/quebec-it-operations-management/page/product/discovery/reference/r_ApplicationDependencyMapping.html#r_ApplicationDependencyMapping</a:t>
            </a:r>
          </a:p>
        </p:txBody>
      </p:sp>
      <p:sp>
        <p:nvSpPr>
          <p:cNvPr id="15" name="TextBox 14">
            <a:extLst>
              <a:ext uri="{FF2B5EF4-FFF2-40B4-BE49-F238E27FC236}">
                <a16:creationId xmlns:a16="http://schemas.microsoft.com/office/drawing/2014/main" id="{C34E0077-1805-4F7B-B3AD-B0346E806D47}"/>
              </a:ext>
            </a:extLst>
          </p:cNvPr>
          <p:cNvSpPr txBox="1"/>
          <p:nvPr/>
        </p:nvSpPr>
        <p:spPr>
          <a:xfrm>
            <a:off x="6313950" y="1145306"/>
            <a:ext cx="6096946" cy="923330"/>
          </a:xfrm>
          <a:prstGeom prst="rect">
            <a:avLst/>
          </a:prstGeom>
          <a:noFill/>
        </p:spPr>
        <p:txBody>
          <a:bodyPr wrap="square">
            <a:spAutoFit/>
          </a:bodyPr>
          <a:lstStyle/>
          <a:p>
            <a:r>
              <a:rPr lang="en-IE" dirty="0"/>
              <a:t>https://docs.servicenow.com/bundle/quebec-it-operations-management/page/product/service-mapping/concept/data-collection-vpc-mapping.html</a:t>
            </a:r>
          </a:p>
        </p:txBody>
      </p:sp>
    </p:spTree>
    <p:extLst>
      <p:ext uri="{BB962C8B-B14F-4D97-AF65-F5344CB8AC3E}">
        <p14:creationId xmlns:p14="http://schemas.microsoft.com/office/powerpoint/2010/main" val="10388466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1D446B1A-67D8-4513-A462-B9A6DF00111E}"/>
              </a:ext>
            </a:extLst>
          </p:cNvPr>
          <p:cNvPicPr>
            <a:picLocks noChangeAspect="1"/>
          </p:cNvPicPr>
          <p:nvPr/>
        </p:nvPicPr>
        <p:blipFill>
          <a:blip r:embed="rId2"/>
          <a:stretch>
            <a:fillRect/>
          </a:stretch>
        </p:blipFill>
        <p:spPr>
          <a:xfrm>
            <a:off x="4054106" y="168239"/>
            <a:ext cx="6667500" cy="5362575"/>
          </a:xfrm>
          <a:prstGeom prst="rect">
            <a:avLst/>
          </a:prstGeom>
        </p:spPr>
      </p:pic>
      <p:sp>
        <p:nvSpPr>
          <p:cNvPr id="5" name="Rectangle 3">
            <a:extLst>
              <a:ext uri="{FF2B5EF4-FFF2-40B4-BE49-F238E27FC236}">
                <a16:creationId xmlns:a16="http://schemas.microsoft.com/office/drawing/2014/main" id="{9B1739E7-2A99-45BE-88BC-B92D27F048E4}"/>
              </a:ext>
            </a:extLst>
          </p:cNvPr>
          <p:cNvSpPr>
            <a:spLocks noChangeArrowheads="1"/>
          </p:cNvSpPr>
          <p:nvPr/>
        </p:nvSpPr>
        <p:spPr bwMode="auto">
          <a:xfrm>
            <a:off x="61471" y="517926"/>
            <a:ext cx="3765885" cy="378565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404040"/>
                </a:solidFill>
                <a:effectLst/>
                <a:latin typeface="Open Sans" panose="020B0606030504020204" pitchFamily="34" charset="0"/>
                <a:cs typeface="Open Sans" panose="020B0606030504020204" pitchFamily="34" charset="0"/>
              </a:rPr>
              <a:t>You’re not limited to just one network interface though—attaching a secondary network interface allows you to connect your EC2 instance to two networks at once, which can be very useful when designing your network architecture. You can use them to host </a:t>
            </a:r>
            <a:r>
              <a:rPr kumimoji="0" lang="en-US" altLang="en-US" sz="1200" b="1" i="0" u="none" strike="noStrike" cap="none" normalizeH="0" baseline="0" dirty="0">
                <a:ln>
                  <a:noFill/>
                </a:ln>
                <a:solidFill>
                  <a:srgbClr val="404040"/>
                </a:solidFill>
                <a:effectLst/>
                <a:latin typeface="Open Sans" panose="020B0606030504020204" pitchFamily="34" charset="0"/>
                <a:cs typeface="Open Sans" panose="020B0606030504020204" pitchFamily="34" charset="0"/>
              </a:rPr>
              <a:t>load balancers, proxy servers, and NAT servers</a:t>
            </a:r>
            <a:r>
              <a:rPr kumimoji="0" lang="en-US" altLang="en-US" sz="1200" b="0" i="0" u="none" strike="noStrike" cap="none" normalizeH="0" baseline="0" dirty="0">
                <a:ln>
                  <a:noFill/>
                </a:ln>
                <a:solidFill>
                  <a:srgbClr val="404040"/>
                </a:solidFill>
                <a:effectLst/>
                <a:latin typeface="Open Sans" panose="020B0606030504020204" pitchFamily="34" charset="0"/>
                <a:cs typeface="Open Sans" panose="020B0606030504020204" pitchFamily="34" charset="0"/>
              </a:rPr>
              <a:t> on an EC2 instance, </a:t>
            </a:r>
            <a:r>
              <a:rPr kumimoji="0" lang="en-US" altLang="en-US" sz="1200" b="1" i="0" u="none" strike="noStrike" cap="none" normalizeH="0" baseline="0" dirty="0">
                <a:ln>
                  <a:noFill/>
                </a:ln>
                <a:solidFill>
                  <a:srgbClr val="404040"/>
                </a:solidFill>
                <a:effectLst/>
                <a:latin typeface="Open Sans" panose="020B0606030504020204" pitchFamily="34" charset="0"/>
                <a:cs typeface="Open Sans" panose="020B0606030504020204" pitchFamily="34" charset="0"/>
              </a:rPr>
              <a:t>routing traffic from one subnet to another.</a:t>
            </a:r>
            <a:endParaRPr kumimoji="0" lang="en-US" altLang="en-US" sz="5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404040"/>
                </a:solidFill>
                <a:effectLst/>
                <a:latin typeface="Open Sans" panose="020B0606030504020204" pitchFamily="34" charset="0"/>
                <a:cs typeface="Open Sans" panose="020B0606030504020204" pitchFamily="34" charset="0"/>
              </a:rPr>
              <a:t>ENIs have </a:t>
            </a:r>
            <a:r>
              <a:rPr kumimoji="0" lang="en-US" altLang="en-US" sz="1200" b="1" i="0" u="none" strike="noStrike" cap="none" normalizeH="0" baseline="0" dirty="0">
                <a:ln>
                  <a:noFill/>
                </a:ln>
                <a:solidFill>
                  <a:srgbClr val="404040"/>
                </a:solidFill>
                <a:effectLst/>
                <a:latin typeface="Open Sans" panose="020B0606030504020204" pitchFamily="34" charset="0"/>
                <a:cs typeface="Open Sans" panose="020B0606030504020204" pitchFamily="34" charset="0"/>
              </a:rPr>
              <a:t>security groups</a:t>
            </a:r>
            <a:r>
              <a:rPr kumimoji="0" lang="en-US" altLang="en-US" sz="1200" b="0" i="0" u="none" strike="noStrike" cap="none" normalizeH="0" baseline="0" dirty="0">
                <a:ln>
                  <a:noFill/>
                </a:ln>
                <a:solidFill>
                  <a:srgbClr val="404040"/>
                </a:solidFill>
                <a:effectLst/>
                <a:latin typeface="Open Sans" panose="020B0606030504020204" pitchFamily="34" charset="0"/>
                <a:cs typeface="Open Sans" panose="020B0606030504020204" pitchFamily="34" charset="0"/>
              </a:rPr>
              <a:t>, just like EC2 instances, which act as a built in firewall. You can use these, rather than a Linux firewall like </a:t>
            </a:r>
            <a:r>
              <a:rPr kumimoji="0" lang="en-US" altLang="en-US" sz="1000" b="0" i="0" u="none" strike="noStrike" cap="none" normalizeH="0" baseline="0" dirty="0">
                <a:ln>
                  <a:noFill/>
                </a:ln>
                <a:solidFill>
                  <a:srgbClr val="404040"/>
                </a:solidFill>
                <a:effectLst/>
                <a:latin typeface="Monaco"/>
                <a:cs typeface="Open Sans" panose="020B0606030504020204" pitchFamily="34" charset="0"/>
              </a:rPr>
              <a:t>iptables</a:t>
            </a:r>
            <a:r>
              <a:rPr kumimoji="0" lang="en-US" altLang="en-US" sz="1200" b="0" i="0" u="none" strike="noStrike" cap="none" normalizeH="0" baseline="0" dirty="0">
                <a:ln>
                  <a:noFill/>
                </a:ln>
                <a:solidFill>
                  <a:srgbClr val="404040"/>
                </a:solidFill>
                <a:effectLst/>
                <a:latin typeface="Open Sans" panose="020B0606030504020204" pitchFamily="34" charset="0"/>
                <a:cs typeface="Open Sans" panose="020B0606030504020204" pitchFamily="34" charset="0"/>
              </a:rPr>
              <a:t>, to manage inter-subnet traffic.</a:t>
            </a:r>
            <a:endParaRPr kumimoji="0" lang="en-US"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404040"/>
                </a:solidFill>
                <a:effectLst/>
                <a:latin typeface="Open Sans" panose="020B0606030504020204" pitchFamily="34" charset="0"/>
                <a:cs typeface="Open Sans" panose="020B0606030504020204" pitchFamily="34" charset="0"/>
              </a:rPr>
              <a:t>A common use case for ENIs is the creation of management networks. This allows you to have public-facing applications like web servers in a public subnet but lock down SSH access down to a private subnet on a secondary network interface. In this scenario, you would connect using a VPN to the private management subnet, then administrate your servers as usual.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TextBox 6">
            <a:extLst>
              <a:ext uri="{FF2B5EF4-FFF2-40B4-BE49-F238E27FC236}">
                <a16:creationId xmlns:a16="http://schemas.microsoft.com/office/drawing/2014/main" id="{429B7DB0-EF77-47A0-89D7-EEE8025ADDE4}"/>
              </a:ext>
            </a:extLst>
          </p:cNvPr>
          <p:cNvSpPr txBox="1"/>
          <p:nvPr/>
        </p:nvSpPr>
        <p:spPr>
          <a:xfrm>
            <a:off x="127564" y="4492244"/>
            <a:ext cx="3926542" cy="1938992"/>
          </a:xfrm>
          <a:prstGeom prst="rect">
            <a:avLst/>
          </a:prstGeom>
          <a:noFill/>
        </p:spPr>
        <p:txBody>
          <a:bodyPr wrap="square">
            <a:spAutoFit/>
          </a:bodyPr>
          <a:lstStyle/>
          <a:p>
            <a:r>
              <a:rPr lang="en-GB" sz="1200" b="0" i="0" dirty="0">
                <a:solidFill>
                  <a:srgbClr val="404040"/>
                </a:solidFill>
                <a:effectLst/>
                <a:latin typeface="Open Sans" panose="020B0606030504020204" pitchFamily="34" charset="0"/>
              </a:rPr>
              <a:t>In this diagram, the subnet on the left is the public subnet, which communicates with the internet over the Internet Gateway for the VPC. The subnet on the right is the private management subnet, which can only be accessed in this example by the </a:t>
            </a:r>
            <a:r>
              <a:rPr lang="en-GB" sz="1200" b="0" i="0" dirty="0">
                <a:solidFill>
                  <a:srgbClr val="4169E1"/>
                </a:solidFill>
                <a:effectLst/>
                <a:latin typeface="Open Sans" panose="020B0606030504020204" pitchFamily="34" charset="0"/>
                <a:hlinkClick r:id="rId3"/>
              </a:rPr>
              <a:t>AWS Direct Connect gateway</a:t>
            </a:r>
            <a:r>
              <a:rPr lang="en-GB" sz="1200" b="0" i="0" dirty="0">
                <a:solidFill>
                  <a:srgbClr val="404040"/>
                </a:solidFill>
                <a:effectLst/>
                <a:latin typeface="Open Sans" panose="020B0606030504020204" pitchFamily="34" charset="0"/>
              </a:rPr>
              <a:t>, which allows the on-premises network to handle authentication, and simply extends that network into the cloud. You could also use </a:t>
            </a:r>
            <a:r>
              <a:rPr lang="en-GB" sz="1200" b="0" i="0" dirty="0">
                <a:solidFill>
                  <a:srgbClr val="4169E1"/>
                </a:solidFill>
                <a:effectLst/>
                <a:latin typeface="Open Sans" panose="020B0606030504020204" pitchFamily="34" charset="0"/>
                <a:hlinkClick r:id="rId4"/>
              </a:rPr>
              <a:t>AWS Client VPN</a:t>
            </a:r>
            <a:r>
              <a:rPr lang="en-GB" sz="1200" b="0" i="0" dirty="0">
                <a:solidFill>
                  <a:srgbClr val="404040"/>
                </a:solidFill>
                <a:effectLst/>
                <a:latin typeface="Open Sans" panose="020B0606030504020204" pitchFamily="34" charset="0"/>
              </a:rPr>
              <a:t>, which will run a VPN server that can be accessed with private key credentials.</a:t>
            </a:r>
            <a:endParaRPr lang="en-IE" sz="1200" dirty="0"/>
          </a:p>
        </p:txBody>
      </p:sp>
    </p:spTree>
    <p:extLst>
      <p:ext uri="{BB962C8B-B14F-4D97-AF65-F5344CB8AC3E}">
        <p14:creationId xmlns:p14="http://schemas.microsoft.com/office/powerpoint/2010/main" val="4837982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0318EAB-18A4-4484-9D9E-5BB06691ABD9}"/>
              </a:ext>
            </a:extLst>
          </p:cNvPr>
          <p:cNvSpPr txBox="1"/>
          <p:nvPr/>
        </p:nvSpPr>
        <p:spPr>
          <a:xfrm>
            <a:off x="97971" y="239182"/>
            <a:ext cx="5780315" cy="1754326"/>
          </a:xfrm>
          <a:prstGeom prst="rect">
            <a:avLst/>
          </a:prstGeom>
          <a:noFill/>
        </p:spPr>
        <p:txBody>
          <a:bodyPr wrap="square">
            <a:spAutoFit/>
          </a:bodyPr>
          <a:lstStyle/>
          <a:p>
            <a:endParaRPr lang="en-GB" dirty="0"/>
          </a:p>
          <a:p>
            <a:r>
              <a:rPr lang="en-GB" dirty="0"/>
              <a:t>ENIs are also often used as the primary network interfaces for Docker containers launched on ECS using </a:t>
            </a:r>
            <a:r>
              <a:rPr lang="en-GB" dirty="0" err="1"/>
              <a:t>Fargate</a:t>
            </a:r>
            <a:r>
              <a:rPr lang="en-GB" dirty="0"/>
              <a:t>. This allows </a:t>
            </a:r>
            <a:r>
              <a:rPr lang="en-GB" dirty="0" err="1"/>
              <a:t>Fargate</a:t>
            </a:r>
            <a:r>
              <a:rPr lang="en-GB" dirty="0"/>
              <a:t> tasks to handle complex networking, set firewalls in place using security groups, and be launched into private subnets.</a:t>
            </a:r>
            <a:endParaRPr lang="en-IE" dirty="0"/>
          </a:p>
        </p:txBody>
      </p:sp>
      <p:pic>
        <p:nvPicPr>
          <p:cNvPr id="4" name="Picture 3">
            <a:extLst>
              <a:ext uri="{FF2B5EF4-FFF2-40B4-BE49-F238E27FC236}">
                <a16:creationId xmlns:a16="http://schemas.microsoft.com/office/drawing/2014/main" id="{4705B78E-C9A1-4DFB-B63E-10228511174A}"/>
              </a:ext>
            </a:extLst>
          </p:cNvPr>
          <p:cNvPicPr>
            <a:picLocks noChangeAspect="1"/>
          </p:cNvPicPr>
          <p:nvPr/>
        </p:nvPicPr>
        <p:blipFill>
          <a:blip r:embed="rId2"/>
          <a:stretch>
            <a:fillRect/>
          </a:stretch>
        </p:blipFill>
        <p:spPr>
          <a:xfrm>
            <a:off x="2844209" y="1797605"/>
            <a:ext cx="9420949" cy="5060395"/>
          </a:xfrm>
          <a:prstGeom prst="rect">
            <a:avLst/>
          </a:prstGeom>
        </p:spPr>
      </p:pic>
    </p:spTree>
    <p:extLst>
      <p:ext uri="{BB962C8B-B14F-4D97-AF65-F5344CB8AC3E}">
        <p14:creationId xmlns:p14="http://schemas.microsoft.com/office/powerpoint/2010/main" val="374519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10;                Flow logs for a subnet and an instance&#10;            ">
            <a:extLst>
              <a:ext uri="{FF2B5EF4-FFF2-40B4-BE49-F238E27FC236}">
                <a16:creationId xmlns:a16="http://schemas.microsoft.com/office/drawing/2014/main" id="{631F4479-4CE5-4BCA-8717-7195109C677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96478" y="3062176"/>
            <a:ext cx="3995522" cy="2784758"/>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a:extLst>
              <a:ext uri="{FF2B5EF4-FFF2-40B4-BE49-F238E27FC236}">
                <a16:creationId xmlns:a16="http://schemas.microsoft.com/office/drawing/2014/main" id="{F801AF69-3A1C-4C76-91C4-45A427F10C09}"/>
              </a:ext>
            </a:extLst>
          </p:cNvPr>
          <p:cNvSpPr>
            <a:spLocks noChangeArrowheads="1"/>
          </p:cNvSpPr>
          <p:nvPr/>
        </p:nvSpPr>
        <p:spPr bwMode="auto">
          <a:xfrm>
            <a:off x="147667" y="73432"/>
            <a:ext cx="12066508" cy="1938992"/>
          </a:xfrm>
          <a:prstGeom prst="rect">
            <a:avLst/>
          </a:prstGeom>
          <a:solidFill>
            <a:srgbClr val="F2F3F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b="0" i="0" u="none" strike="noStrike" cap="none" normalizeH="0" baseline="0" dirty="0">
                <a:ln>
                  <a:noFill/>
                </a:ln>
                <a:solidFill>
                  <a:srgbClr val="16191F"/>
                </a:solidFill>
                <a:effectLst/>
                <a:latin typeface="Amazon Ember"/>
              </a:rPr>
              <a:t>Flow logs basics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16191F"/>
                </a:solidFill>
                <a:effectLst/>
                <a:latin typeface="Amazon Ember"/>
              </a:rPr>
              <a:t>You can create a flow log for a </a:t>
            </a:r>
            <a:r>
              <a:rPr kumimoji="0" lang="en-US" altLang="en-US" sz="1200" b="1" i="0" u="none" strike="noStrike" cap="none" normalizeH="0" baseline="0" dirty="0">
                <a:ln>
                  <a:noFill/>
                </a:ln>
                <a:solidFill>
                  <a:srgbClr val="16191F"/>
                </a:solidFill>
                <a:effectLst/>
                <a:latin typeface="Amazon Ember"/>
              </a:rPr>
              <a:t>VPC, a subnet, or a network interface</a:t>
            </a:r>
            <a:r>
              <a:rPr kumimoji="0" lang="en-US" altLang="en-US" sz="1200" b="0" i="0" u="none" strike="noStrike" cap="none" normalizeH="0" baseline="0" dirty="0">
                <a:ln>
                  <a:noFill/>
                </a:ln>
                <a:solidFill>
                  <a:srgbClr val="16191F"/>
                </a:solidFill>
                <a:effectLst/>
                <a:latin typeface="Amazon Ember"/>
              </a:rPr>
              <a:t>. If you create a flow log for a subnet or VPC, each network interface in that subnet or VPC is monitored.</a:t>
            </a:r>
            <a:endParaRPr kumimoji="0" lang="en-US"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16191F"/>
                </a:solidFill>
                <a:effectLst/>
                <a:latin typeface="Amazon Ember"/>
              </a:rPr>
              <a:t>Flow log data for a monitored network interface is recorded as </a:t>
            </a:r>
            <a:r>
              <a:rPr kumimoji="0" lang="en-US" altLang="en-US" sz="1200" b="0" i="1" u="none" strike="noStrike" cap="none" normalizeH="0" baseline="0" dirty="0">
                <a:ln>
                  <a:noFill/>
                </a:ln>
                <a:solidFill>
                  <a:srgbClr val="16191F"/>
                </a:solidFill>
                <a:effectLst/>
                <a:latin typeface="Amazon Ember"/>
              </a:rPr>
              <a:t>flow log records</a:t>
            </a:r>
            <a:r>
              <a:rPr kumimoji="0" lang="en-US" altLang="en-US" sz="1200" b="0" i="0" u="none" strike="noStrike" cap="none" normalizeH="0" baseline="0" dirty="0">
                <a:ln>
                  <a:noFill/>
                </a:ln>
                <a:solidFill>
                  <a:srgbClr val="16191F"/>
                </a:solidFill>
                <a:effectLst/>
                <a:latin typeface="Amazon Ember"/>
              </a:rPr>
              <a:t>, which are log events consisting of fields that describe the traffic flow. For more information, see </a:t>
            </a:r>
            <a:r>
              <a:rPr kumimoji="0" lang="en-US" altLang="en-US" sz="1200" b="0" i="0" u="none" strike="noStrike" cap="none" normalizeH="0" baseline="0" dirty="0">
                <a:ln>
                  <a:noFill/>
                </a:ln>
                <a:solidFill>
                  <a:srgbClr val="16191F"/>
                </a:solidFill>
                <a:effectLst/>
                <a:latin typeface="Amazon Ember"/>
                <a:hlinkClick r:id="rId3"/>
              </a:rPr>
              <a:t>Flow log records</a:t>
            </a:r>
            <a:r>
              <a:rPr kumimoji="0" lang="en-US" altLang="en-US" sz="1200" b="0" i="0" u="none" strike="noStrike" cap="none" normalizeH="0" baseline="0" dirty="0">
                <a:ln>
                  <a:noFill/>
                </a:ln>
                <a:solidFill>
                  <a:srgbClr val="16191F"/>
                </a:solidFill>
                <a:effectLst/>
                <a:latin typeface="Amazon Ember"/>
              </a:rPr>
              <a:t>.</a:t>
            </a:r>
            <a:endParaRPr kumimoji="0" lang="en-US"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16191F"/>
                </a:solidFill>
                <a:effectLst/>
                <a:latin typeface="Amazon Ember"/>
              </a:rPr>
              <a:t>To create a flow log, you specify:</a:t>
            </a:r>
            <a:endParaRPr kumimoji="0" lang="en-US" altLang="en-US" sz="5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16191F"/>
                </a:solidFill>
                <a:effectLst/>
                <a:latin typeface="inherit"/>
              </a:rPr>
              <a:t>The resource for which to create the flow log</a:t>
            </a:r>
            <a:endParaRPr kumimoji="0" lang="en-US" altLang="en-US" sz="1200" b="0" i="0" u="none" strike="noStrike" cap="none" normalizeH="0" baseline="0" dirty="0">
              <a:ln>
                <a:noFill/>
              </a:ln>
              <a:solidFill>
                <a:srgbClr val="16191F"/>
              </a:solidFill>
              <a:effectLst/>
              <a:latin typeface="Amazon Ember"/>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16191F"/>
                </a:solidFill>
                <a:effectLst/>
                <a:latin typeface="inherit"/>
              </a:rPr>
              <a:t>The type of traffic to capture (accepted traffic, rejected traffic, or all traffic)</a:t>
            </a:r>
            <a:endParaRPr kumimoji="0" lang="en-US" altLang="en-US" sz="1200" b="0" i="0" u="none" strike="noStrike" cap="none" normalizeH="0" baseline="0" dirty="0">
              <a:ln>
                <a:noFill/>
              </a:ln>
              <a:solidFill>
                <a:srgbClr val="16191F"/>
              </a:solidFill>
              <a:effectLst/>
              <a:latin typeface="Amazon Ember"/>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US" altLang="en-US" sz="1200" b="0" i="0" u="none" strike="noStrike" cap="none" normalizeH="0" baseline="0" dirty="0">
                <a:ln>
                  <a:noFill/>
                </a:ln>
                <a:solidFill>
                  <a:srgbClr val="16191F"/>
                </a:solidFill>
                <a:effectLst/>
                <a:latin typeface="inherit"/>
              </a:rPr>
              <a:t>The destinations to which you want to publish the flow log data</a:t>
            </a:r>
            <a:endParaRPr kumimoji="0" lang="en-US" altLang="en-US" sz="1200" b="0" i="0" u="none" strike="noStrike" cap="none" normalizeH="0" baseline="0" dirty="0">
              <a:ln>
                <a:noFill/>
              </a:ln>
              <a:solidFill>
                <a:srgbClr val="16191F"/>
              </a:solidFill>
              <a:effectLst/>
              <a:latin typeface="Amazon Ember"/>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16191F"/>
                </a:solidFill>
                <a:effectLst/>
                <a:latin typeface="Amazon Ember"/>
              </a:rPr>
              <a:t>In the following example, you create a flow log (</a:t>
            </a:r>
            <a:r>
              <a:rPr kumimoji="0" lang="en-US" altLang="en-US" sz="1000" b="0" i="0" u="none" strike="noStrike" cap="none" normalizeH="0" baseline="0" dirty="0" err="1">
                <a:ln>
                  <a:noFill/>
                </a:ln>
                <a:solidFill>
                  <a:srgbClr val="16191F"/>
                </a:solidFill>
                <a:effectLst/>
                <a:latin typeface="Monaco"/>
              </a:rPr>
              <a:t>fl-aaa</a:t>
            </a:r>
            <a:r>
              <a:rPr kumimoji="0" lang="en-US" altLang="en-US" sz="1200" b="0" i="0" u="none" strike="noStrike" cap="none" normalizeH="0" baseline="0" dirty="0">
                <a:ln>
                  <a:noFill/>
                </a:ln>
                <a:solidFill>
                  <a:srgbClr val="16191F"/>
                </a:solidFill>
                <a:effectLst/>
                <a:latin typeface="Amazon Ember"/>
              </a:rPr>
              <a:t>) that captures accepted traffic for the network interface for instance A1 and publishes the flow log records to an Amazon S3 bucket.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16191F"/>
                </a:solidFill>
                <a:effectLst/>
                <a:latin typeface="Amazon Ember"/>
              </a:rPr>
              <a:t>You create a second flow log that captures all traffic for subnet B and publishes the flow log records to Amazon CloudWatch Logs. </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16191F"/>
                </a:solidFill>
                <a:effectLst/>
                <a:latin typeface="Amazon Ember"/>
              </a:rPr>
              <a:t>The flow log (</a:t>
            </a:r>
            <a:r>
              <a:rPr kumimoji="0" lang="en-US" altLang="en-US" sz="1000" b="0" i="0" u="none" strike="noStrike" cap="none" normalizeH="0" baseline="0" dirty="0" err="1">
                <a:ln>
                  <a:noFill/>
                </a:ln>
                <a:solidFill>
                  <a:srgbClr val="16191F"/>
                </a:solidFill>
                <a:effectLst/>
                <a:latin typeface="Monaco"/>
              </a:rPr>
              <a:t>fl-bbb</a:t>
            </a:r>
            <a:r>
              <a:rPr kumimoji="0" lang="en-US" altLang="en-US" sz="1200" b="0" i="0" u="none" strike="noStrike" cap="none" normalizeH="0" baseline="0" dirty="0">
                <a:ln>
                  <a:noFill/>
                </a:ln>
                <a:solidFill>
                  <a:srgbClr val="16191F"/>
                </a:solidFill>
                <a:effectLst/>
                <a:latin typeface="Amazon Ember"/>
              </a:rPr>
              <a:t>) captures traffic for all network interfaces in subnet B. There are no flow logs that capture traffic for instance A2's network interface.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 name="TextBox 4">
            <a:extLst>
              <a:ext uri="{FF2B5EF4-FFF2-40B4-BE49-F238E27FC236}">
                <a16:creationId xmlns:a16="http://schemas.microsoft.com/office/drawing/2014/main" id="{8AB563F7-9BD9-4D9E-992A-969C2A1811CC}"/>
              </a:ext>
            </a:extLst>
          </p:cNvPr>
          <p:cNvSpPr txBox="1"/>
          <p:nvPr/>
        </p:nvSpPr>
        <p:spPr>
          <a:xfrm>
            <a:off x="147667" y="2724121"/>
            <a:ext cx="12066508" cy="4093428"/>
          </a:xfrm>
          <a:prstGeom prst="rect">
            <a:avLst/>
          </a:prstGeom>
          <a:noFill/>
        </p:spPr>
        <p:txBody>
          <a:bodyPr wrap="square">
            <a:spAutoFit/>
          </a:bodyPr>
          <a:lstStyle/>
          <a:p>
            <a:r>
              <a:rPr lang="en-GB" sz="1000" dirty="0"/>
              <a:t>After you create a flow log, it can take several minutes to begin collecting and publishing data to the chosen destinations. Flow logs do not capture real-time log streams for your network interfaces .</a:t>
            </a:r>
          </a:p>
          <a:p>
            <a:r>
              <a:rPr lang="en-GB" sz="1000" dirty="0"/>
              <a:t>If you launch an instance into your subnet after you create a flow log for your subnet or VPC, we create a log stream (for CloudWatch Logs) or log file object (for Amazon S3)</a:t>
            </a:r>
          </a:p>
          <a:p>
            <a:r>
              <a:rPr lang="en-GB" sz="1000" dirty="0"/>
              <a:t>for the new network interface as soon as there is network traffic for the network interface.</a:t>
            </a:r>
          </a:p>
          <a:p>
            <a:endParaRPr lang="en-GB" sz="1000" dirty="0"/>
          </a:p>
          <a:p>
            <a:r>
              <a:rPr lang="en-GB" sz="1000" dirty="0"/>
              <a:t>You can create flow logs for network interfaces that are created by other AWS services, such as:</a:t>
            </a:r>
          </a:p>
          <a:p>
            <a:endParaRPr lang="en-GB" sz="1000" dirty="0"/>
          </a:p>
          <a:p>
            <a:r>
              <a:rPr lang="en-GB" sz="1000" dirty="0"/>
              <a:t>Elastic Load Balancing</a:t>
            </a:r>
          </a:p>
          <a:p>
            <a:endParaRPr lang="en-GB" sz="1000" dirty="0"/>
          </a:p>
          <a:p>
            <a:r>
              <a:rPr lang="en-GB" sz="1000" dirty="0"/>
              <a:t>Amazon RDS</a:t>
            </a:r>
          </a:p>
          <a:p>
            <a:endParaRPr lang="en-GB" sz="1000" dirty="0"/>
          </a:p>
          <a:p>
            <a:r>
              <a:rPr lang="en-GB" sz="1000" dirty="0"/>
              <a:t>Amazon </a:t>
            </a:r>
            <a:r>
              <a:rPr lang="en-GB" sz="1000" dirty="0" err="1"/>
              <a:t>ElastiCache</a:t>
            </a:r>
            <a:endParaRPr lang="en-GB" sz="1000" dirty="0"/>
          </a:p>
          <a:p>
            <a:endParaRPr lang="en-GB" sz="1000" dirty="0"/>
          </a:p>
          <a:p>
            <a:r>
              <a:rPr lang="en-GB" sz="1000" dirty="0"/>
              <a:t>Amazon Redshift</a:t>
            </a:r>
          </a:p>
          <a:p>
            <a:endParaRPr lang="en-GB" sz="1000" dirty="0"/>
          </a:p>
          <a:p>
            <a:r>
              <a:rPr lang="en-GB" sz="1000" dirty="0"/>
              <a:t>NAT gateways</a:t>
            </a:r>
          </a:p>
          <a:p>
            <a:endParaRPr lang="en-GB" sz="1000" dirty="0"/>
          </a:p>
          <a:p>
            <a:r>
              <a:rPr lang="en-GB" sz="1000" dirty="0"/>
              <a:t>Transit gateways</a:t>
            </a:r>
          </a:p>
          <a:p>
            <a:endParaRPr lang="en-GB" sz="1000" dirty="0"/>
          </a:p>
          <a:p>
            <a:r>
              <a:rPr lang="en-GB" sz="1000" dirty="0"/>
              <a:t>Regardless of the type of network interface, you must use the Amazon EC2 console or the Amazon EC2 API to create a flow log for a network interface.</a:t>
            </a:r>
          </a:p>
          <a:p>
            <a:endParaRPr lang="en-GB" sz="1000" dirty="0"/>
          </a:p>
          <a:p>
            <a:r>
              <a:rPr lang="en-GB" sz="1000" dirty="0"/>
              <a:t>You </a:t>
            </a:r>
            <a:r>
              <a:rPr lang="en-GB" sz="1000" b="1" dirty="0"/>
              <a:t>can apply tags to your flow logs</a:t>
            </a:r>
            <a:r>
              <a:rPr lang="en-GB" sz="1000" dirty="0"/>
              <a:t>. Each tag consists of a key and an optional value, both of which you define. Tags can help you organize your flow logs, for example by purpose or owner.</a:t>
            </a:r>
          </a:p>
          <a:p>
            <a:endParaRPr lang="en-GB" sz="1000" dirty="0"/>
          </a:p>
          <a:p>
            <a:r>
              <a:rPr lang="en-GB" sz="1000" dirty="0"/>
              <a:t>If you no longer require a flow log, you can delete it. Deleting a flow log disables the flow log service for the resource, and no new flow log records are created or published to CloudWatch Logs or Amazon S3. </a:t>
            </a:r>
          </a:p>
          <a:p>
            <a:r>
              <a:rPr lang="en-GB" sz="1000" dirty="0"/>
              <a:t>Deleting the flow log does not delete any existing flow log records or log streams (for CloudWatch Logs) or log file objects (for Amazon S3) for a network interface. </a:t>
            </a:r>
          </a:p>
          <a:p>
            <a:r>
              <a:rPr lang="en-GB" sz="1000" dirty="0"/>
              <a:t>To delete an existing log stream, use the CloudWatch Logs console. To delete existing log file objects, use the Amazon S3 console. </a:t>
            </a:r>
          </a:p>
          <a:p>
            <a:r>
              <a:rPr lang="en-GB" sz="1000" dirty="0"/>
              <a:t>After you've deleted a flow log, it can take several minutes to stop collecting data. For more information</a:t>
            </a:r>
            <a:endParaRPr lang="en-IE" sz="1000" dirty="0"/>
          </a:p>
        </p:txBody>
      </p:sp>
    </p:spTree>
    <p:extLst>
      <p:ext uri="{BB962C8B-B14F-4D97-AF65-F5344CB8AC3E}">
        <p14:creationId xmlns:p14="http://schemas.microsoft.com/office/powerpoint/2010/main" val="10895626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078CCEC-7B77-48B5-9B1E-89FD9438CE52}"/>
              </a:ext>
            </a:extLst>
          </p:cNvPr>
          <p:cNvSpPr txBox="1"/>
          <p:nvPr/>
        </p:nvSpPr>
        <p:spPr>
          <a:xfrm>
            <a:off x="0" y="0"/>
            <a:ext cx="11921278" cy="4893647"/>
          </a:xfrm>
          <a:prstGeom prst="rect">
            <a:avLst/>
          </a:prstGeom>
          <a:noFill/>
        </p:spPr>
        <p:txBody>
          <a:bodyPr wrap="square">
            <a:spAutoFit/>
          </a:bodyPr>
          <a:lstStyle/>
          <a:p>
            <a:pPr algn="l"/>
            <a:r>
              <a:rPr lang="en-GB" sz="3600" b="1" i="0" u="none" strike="noStrike" dirty="0">
                <a:solidFill>
                  <a:srgbClr val="16191F"/>
                </a:solidFill>
                <a:effectLst/>
                <a:latin typeface="Amazon Ember"/>
              </a:rPr>
              <a:t>Flow log records</a:t>
            </a:r>
          </a:p>
          <a:p>
            <a:pPr algn="l"/>
            <a:r>
              <a:rPr lang="en-GB" sz="1200" b="0" i="0" u="none" strike="noStrike" dirty="0">
                <a:solidFill>
                  <a:srgbClr val="16191F"/>
                </a:solidFill>
                <a:effectLst/>
                <a:latin typeface="Amazon Ember"/>
              </a:rPr>
              <a:t>A flow log record represents a network flow in your VPC. By default, each record captures a network internet protocol (IP) traffic flow (characterized by a </a:t>
            </a:r>
            <a:r>
              <a:rPr lang="en-GB" sz="1200" b="1" i="0" u="none" strike="noStrike" dirty="0">
                <a:solidFill>
                  <a:srgbClr val="16191F"/>
                </a:solidFill>
                <a:effectLst/>
                <a:latin typeface="Amazon Ember"/>
              </a:rPr>
              <a:t>5-tuple</a:t>
            </a:r>
            <a:r>
              <a:rPr lang="en-GB" sz="1200" b="0" i="0" u="none" strike="noStrike" dirty="0">
                <a:solidFill>
                  <a:srgbClr val="16191F"/>
                </a:solidFill>
                <a:effectLst/>
                <a:latin typeface="Amazon Ember"/>
              </a:rPr>
              <a:t> on a per network interface basis) that occurs within an </a:t>
            </a:r>
            <a:r>
              <a:rPr lang="en-GB" sz="1200" b="0" i="1" u="none" strike="noStrike" dirty="0">
                <a:solidFill>
                  <a:srgbClr val="16191F"/>
                </a:solidFill>
                <a:effectLst/>
                <a:latin typeface="Amazon Ember"/>
              </a:rPr>
              <a:t>aggregation interval</a:t>
            </a:r>
            <a:r>
              <a:rPr lang="en-GB" sz="1200" b="0" i="0" u="none" strike="noStrike" dirty="0">
                <a:solidFill>
                  <a:srgbClr val="16191F"/>
                </a:solidFill>
                <a:effectLst/>
                <a:latin typeface="Amazon Ember"/>
              </a:rPr>
              <a:t>, also referred to as a </a:t>
            </a:r>
            <a:r>
              <a:rPr lang="en-GB" sz="1200" b="0" i="1" u="none" strike="noStrike" dirty="0">
                <a:solidFill>
                  <a:srgbClr val="16191F"/>
                </a:solidFill>
                <a:effectLst/>
                <a:latin typeface="Amazon Ember"/>
              </a:rPr>
              <a:t>capture window</a:t>
            </a:r>
            <a:r>
              <a:rPr lang="en-GB" sz="1200" b="0" i="0" u="none" strike="noStrike" dirty="0">
                <a:solidFill>
                  <a:srgbClr val="16191F"/>
                </a:solidFill>
                <a:effectLst/>
                <a:latin typeface="Amazon Ember"/>
              </a:rPr>
              <a:t>.</a:t>
            </a:r>
          </a:p>
          <a:p>
            <a:pPr algn="l"/>
            <a:r>
              <a:rPr lang="en-GB" sz="1200" b="0" i="0" u="none" strike="noStrike" dirty="0">
                <a:solidFill>
                  <a:srgbClr val="16191F"/>
                </a:solidFill>
                <a:effectLst/>
                <a:latin typeface="Amazon Ember"/>
              </a:rPr>
              <a:t>Each record is a string with fields separated by spaces. A record includes values for the different components of the IP flow, for example, the source, destination, and protocol.</a:t>
            </a:r>
          </a:p>
          <a:p>
            <a:pPr algn="l"/>
            <a:r>
              <a:rPr lang="en-GB" sz="1200" b="0" i="0" u="none" strike="noStrike" dirty="0">
                <a:solidFill>
                  <a:srgbClr val="16191F"/>
                </a:solidFill>
                <a:effectLst/>
                <a:latin typeface="Amazon Ember"/>
              </a:rPr>
              <a:t>When you create a flow log, you can use the default format for the flow log record, or you can specify a custom format.</a:t>
            </a:r>
          </a:p>
          <a:p>
            <a:pPr algn="l"/>
            <a:r>
              <a:rPr lang="en-GB" sz="1200" b="1" i="0" u="none" strike="noStrike" dirty="0">
                <a:solidFill>
                  <a:srgbClr val="16191F"/>
                </a:solidFill>
                <a:effectLst/>
                <a:latin typeface="inherit"/>
              </a:rPr>
              <a:t>Contents</a:t>
            </a:r>
            <a:endParaRPr lang="en-GB" sz="1200" b="0" i="0" u="none" strike="noStrike" dirty="0">
              <a:solidFill>
                <a:srgbClr val="16191F"/>
              </a:solidFill>
              <a:effectLst/>
              <a:latin typeface="inherit"/>
            </a:endParaRPr>
          </a:p>
          <a:p>
            <a:pPr algn="l">
              <a:buFont typeface="Arial" panose="020B0604020202020204" pitchFamily="34" charset="0"/>
              <a:buChar char="•"/>
            </a:pPr>
            <a:r>
              <a:rPr lang="en-GB" sz="1200" b="0" i="0" u="none" strike="noStrike" dirty="0">
                <a:solidFill>
                  <a:srgbClr val="16191F"/>
                </a:solidFill>
                <a:effectLst/>
                <a:latin typeface="Amazon Ember"/>
                <a:hlinkClick r:id="rId2"/>
              </a:rPr>
              <a:t>Aggregation interval</a:t>
            </a:r>
            <a:endParaRPr lang="en-GB" sz="1200" b="0" i="0" dirty="0">
              <a:solidFill>
                <a:srgbClr val="16191F"/>
              </a:solidFill>
              <a:effectLst/>
              <a:latin typeface="Amazon Ember"/>
            </a:endParaRPr>
          </a:p>
          <a:p>
            <a:pPr algn="l">
              <a:buFont typeface="Arial" panose="020B0604020202020204" pitchFamily="34" charset="0"/>
              <a:buChar char="•"/>
            </a:pPr>
            <a:r>
              <a:rPr lang="en-GB" sz="1200" b="0" i="0" u="none" strike="noStrike" dirty="0">
                <a:solidFill>
                  <a:srgbClr val="16191F"/>
                </a:solidFill>
                <a:effectLst/>
                <a:latin typeface="Amazon Ember"/>
                <a:hlinkClick r:id="rId3"/>
              </a:rPr>
              <a:t>Default format</a:t>
            </a:r>
            <a:endParaRPr lang="en-GB" sz="1200" b="0" i="0" dirty="0">
              <a:solidFill>
                <a:srgbClr val="16191F"/>
              </a:solidFill>
              <a:effectLst/>
              <a:latin typeface="Amazon Ember"/>
            </a:endParaRPr>
          </a:p>
          <a:p>
            <a:pPr algn="l">
              <a:buFont typeface="Arial" panose="020B0604020202020204" pitchFamily="34" charset="0"/>
              <a:buChar char="•"/>
            </a:pPr>
            <a:r>
              <a:rPr lang="en-GB" sz="1200" b="0" i="0" u="none" strike="noStrike" dirty="0">
                <a:solidFill>
                  <a:srgbClr val="16191F"/>
                </a:solidFill>
                <a:effectLst/>
                <a:latin typeface="Amazon Ember"/>
                <a:hlinkClick r:id="rId4"/>
              </a:rPr>
              <a:t>Custom format</a:t>
            </a:r>
            <a:endParaRPr lang="en-GB" sz="1200" b="0" i="0" dirty="0">
              <a:solidFill>
                <a:srgbClr val="16191F"/>
              </a:solidFill>
              <a:effectLst/>
              <a:latin typeface="Amazon Ember"/>
            </a:endParaRPr>
          </a:p>
          <a:p>
            <a:pPr algn="l">
              <a:buFont typeface="Arial" panose="020B0604020202020204" pitchFamily="34" charset="0"/>
              <a:buChar char="•"/>
            </a:pPr>
            <a:r>
              <a:rPr lang="en-GB" sz="1200" b="0" i="0" u="none" strike="noStrike" dirty="0">
                <a:solidFill>
                  <a:srgbClr val="16191F"/>
                </a:solidFill>
                <a:effectLst/>
                <a:latin typeface="Amazon Ember"/>
                <a:hlinkClick r:id="rId5"/>
              </a:rPr>
              <a:t>Available fields</a:t>
            </a:r>
            <a:endParaRPr lang="en-GB" sz="1200" b="0" i="0" dirty="0">
              <a:solidFill>
                <a:srgbClr val="16191F"/>
              </a:solidFill>
              <a:effectLst/>
              <a:latin typeface="Amazon Ember"/>
            </a:endParaRPr>
          </a:p>
          <a:p>
            <a:pPr algn="l"/>
            <a:r>
              <a:rPr lang="en-GB" sz="1200" b="1" i="0" u="none" strike="noStrike" dirty="0">
                <a:solidFill>
                  <a:srgbClr val="16191F"/>
                </a:solidFill>
                <a:effectLst/>
                <a:latin typeface="Amazon Ember"/>
              </a:rPr>
              <a:t>Aggregation interval</a:t>
            </a:r>
          </a:p>
          <a:p>
            <a:pPr algn="l"/>
            <a:r>
              <a:rPr lang="en-GB" sz="1200" b="0" i="0" u="none" strike="noStrike" dirty="0">
                <a:solidFill>
                  <a:srgbClr val="16191F"/>
                </a:solidFill>
                <a:effectLst/>
                <a:latin typeface="Amazon Ember"/>
              </a:rPr>
              <a:t>The aggregation interval is the period of time during which a particular flow is captured and aggregated into a flow log record. By </a:t>
            </a:r>
            <a:r>
              <a:rPr lang="en-GB" sz="1200" b="1" i="0" u="none" strike="noStrike" dirty="0">
                <a:solidFill>
                  <a:srgbClr val="16191F"/>
                </a:solidFill>
                <a:effectLst/>
                <a:latin typeface="Amazon Ember"/>
              </a:rPr>
              <a:t>default</a:t>
            </a:r>
            <a:r>
              <a:rPr lang="en-GB" sz="1200" b="0" i="0" u="none" strike="noStrike" dirty="0">
                <a:solidFill>
                  <a:srgbClr val="16191F"/>
                </a:solidFill>
                <a:effectLst/>
                <a:latin typeface="Amazon Ember"/>
              </a:rPr>
              <a:t>, the maximum aggregation interval is </a:t>
            </a:r>
            <a:r>
              <a:rPr lang="en-GB" sz="1200" b="1" i="0" u="none" strike="noStrike" dirty="0">
                <a:solidFill>
                  <a:srgbClr val="16191F"/>
                </a:solidFill>
                <a:effectLst/>
                <a:latin typeface="Amazon Ember"/>
              </a:rPr>
              <a:t>10 minutes</a:t>
            </a:r>
            <a:r>
              <a:rPr lang="en-GB" sz="1200" b="0" i="0" u="none" strike="noStrike" dirty="0">
                <a:solidFill>
                  <a:srgbClr val="16191F"/>
                </a:solidFill>
                <a:effectLst/>
                <a:latin typeface="Amazon Ember"/>
              </a:rPr>
              <a:t>. When you create a flow log, you can </a:t>
            </a:r>
            <a:r>
              <a:rPr lang="en-GB" sz="1200" b="1" i="0" u="none" strike="noStrike" dirty="0">
                <a:solidFill>
                  <a:srgbClr val="16191F"/>
                </a:solidFill>
                <a:effectLst/>
                <a:latin typeface="Amazon Ember"/>
              </a:rPr>
              <a:t>optionally specify</a:t>
            </a:r>
            <a:r>
              <a:rPr lang="en-GB" sz="1200" b="0" i="0" u="none" strike="noStrike" dirty="0">
                <a:solidFill>
                  <a:srgbClr val="16191F"/>
                </a:solidFill>
                <a:effectLst/>
                <a:latin typeface="Amazon Ember"/>
              </a:rPr>
              <a:t> a maximum aggregation interval of </a:t>
            </a:r>
            <a:r>
              <a:rPr lang="en-GB" sz="1200" b="1" i="0" u="none" strike="noStrike" dirty="0">
                <a:solidFill>
                  <a:srgbClr val="16191F"/>
                </a:solidFill>
                <a:effectLst/>
                <a:latin typeface="Amazon Ember"/>
              </a:rPr>
              <a:t>1 minute</a:t>
            </a:r>
            <a:r>
              <a:rPr lang="en-GB" sz="1200" b="0" i="0" u="none" strike="noStrike" dirty="0">
                <a:solidFill>
                  <a:srgbClr val="16191F"/>
                </a:solidFill>
                <a:effectLst/>
                <a:latin typeface="Amazon Ember"/>
              </a:rPr>
              <a:t>. Flow logs with a maximum aggregation interval of 1 minute produce a higher volume of flow log records than flow logs with a maximum aggregation interval of 10 minutes.</a:t>
            </a:r>
          </a:p>
          <a:p>
            <a:pPr algn="l"/>
            <a:r>
              <a:rPr lang="en-GB" sz="1200" b="0" i="0" u="none" strike="noStrike" dirty="0">
                <a:solidFill>
                  <a:srgbClr val="16191F"/>
                </a:solidFill>
                <a:effectLst/>
                <a:latin typeface="Amazon Ember"/>
              </a:rPr>
              <a:t>When a network interface is attached to a </a:t>
            </a:r>
            <a:r>
              <a:rPr lang="en-GB" sz="1200" b="0" i="0" u="none" strike="noStrike" dirty="0">
                <a:solidFill>
                  <a:srgbClr val="16191F"/>
                </a:solidFill>
                <a:effectLst/>
                <a:latin typeface="Amazon Ember"/>
                <a:hlinkClick r:id="rId6"/>
              </a:rPr>
              <a:t>Nitro-based instance</a:t>
            </a:r>
            <a:r>
              <a:rPr lang="en-GB" sz="1200" b="0" i="0" u="none" strike="noStrike" dirty="0">
                <a:solidFill>
                  <a:srgbClr val="16191F"/>
                </a:solidFill>
                <a:effectLst/>
                <a:latin typeface="Amazon Ember"/>
              </a:rPr>
              <a:t>, the aggregation interval is always 1 minute or less, regardless of the specified maximum aggregation interval.</a:t>
            </a:r>
          </a:p>
          <a:p>
            <a:pPr algn="l"/>
            <a:r>
              <a:rPr lang="en-GB" sz="1200" b="0" i="0" u="none" strike="noStrike" dirty="0">
                <a:solidFill>
                  <a:srgbClr val="16191F"/>
                </a:solidFill>
                <a:effectLst/>
                <a:latin typeface="Amazon Ember"/>
              </a:rPr>
              <a:t>After data is captured within an aggregation interval, it takes additional time to process and publish the data to CloudWatch Logs or Amazon S3. The flow log service typically delivers logs to CloudWatch Logs in about 5 minutes and to Amazon S3 in about 10 minutes. However, log delivery is on a best effort basis, and your logs might be delayed beyond the typical delivery time.</a:t>
            </a:r>
          </a:p>
          <a:p>
            <a:pPr algn="l"/>
            <a:r>
              <a:rPr lang="en-GB" sz="1200" b="1" i="0" u="none" strike="noStrike" dirty="0">
                <a:solidFill>
                  <a:srgbClr val="16191F"/>
                </a:solidFill>
                <a:effectLst/>
                <a:latin typeface="Amazon Ember"/>
              </a:rPr>
              <a:t>Default format</a:t>
            </a:r>
          </a:p>
          <a:p>
            <a:pPr algn="l"/>
            <a:r>
              <a:rPr lang="en-GB" sz="1200" b="0" i="0" u="none" strike="noStrike" dirty="0">
                <a:solidFill>
                  <a:srgbClr val="16191F"/>
                </a:solidFill>
                <a:effectLst/>
                <a:latin typeface="Amazon Ember"/>
              </a:rPr>
              <a:t>With the default format, the flow log records include the </a:t>
            </a:r>
            <a:r>
              <a:rPr lang="en-GB" sz="1200" b="1" i="0" u="none" strike="noStrike" dirty="0">
                <a:solidFill>
                  <a:srgbClr val="16191F"/>
                </a:solidFill>
                <a:effectLst/>
                <a:latin typeface="Amazon Ember"/>
              </a:rPr>
              <a:t>version 2</a:t>
            </a:r>
            <a:r>
              <a:rPr lang="en-GB" sz="1200" b="0" i="0" u="none" strike="noStrike" dirty="0">
                <a:solidFill>
                  <a:srgbClr val="16191F"/>
                </a:solidFill>
                <a:effectLst/>
                <a:latin typeface="Amazon Ember"/>
              </a:rPr>
              <a:t> fields, in the order shown in the </a:t>
            </a:r>
            <a:r>
              <a:rPr lang="en-GB" sz="1200" b="0" i="0" u="none" strike="noStrike" dirty="0">
                <a:solidFill>
                  <a:srgbClr val="16191F"/>
                </a:solidFill>
                <a:effectLst/>
                <a:latin typeface="Amazon Ember"/>
                <a:hlinkClick r:id="rId5"/>
              </a:rPr>
              <a:t>available fields</a:t>
            </a:r>
            <a:r>
              <a:rPr lang="en-GB" sz="1200" b="0" i="0" u="none" strike="noStrike" dirty="0">
                <a:solidFill>
                  <a:srgbClr val="16191F"/>
                </a:solidFill>
                <a:effectLst/>
                <a:latin typeface="Amazon Ember"/>
              </a:rPr>
              <a:t> table. You cannot customize or change the default format. To capture additional fields or a different subset of fields, specify a custom format instead.</a:t>
            </a:r>
          </a:p>
          <a:p>
            <a:pPr algn="l"/>
            <a:r>
              <a:rPr lang="en-GB" sz="1200" b="1" i="0" u="none" strike="noStrike" dirty="0">
                <a:solidFill>
                  <a:srgbClr val="16191F"/>
                </a:solidFill>
                <a:effectLst/>
                <a:latin typeface="Amazon Ember"/>
              </a:rPr>
              <a:t>Custom format</a:t>
            </a:r>
          </a:p>
          <a:p>
            <a:pPr algn="l"/>
            <a:r>
              <a:rPr lang="en-GB" sz="1200" b="0" i="0" u="none" strike="noStrike" dirty="0">
                <a:solidFill>
                  <a:srgbClr val="16191F"/>
                </a:solidFill>
                <a:effectLst/>
                <a:latin typeface="Amazon Ember"/>
              </a:rPr>
              <a:t>With a custom format, you specify which fields are included in the flow log records and in which order. This enables you to create flow logs that are specific to your needs and to omit fields that are not relevant. Using a custom format can reduce the need for separate processes to extract specific information from the published flow logs. You can specify any number of the available flow log fields, but you must specify at least one.</a:t>
            </a:r>
          </a:p>
        </p:txBody>
      </p:sp>
      <p:sp>
        <p:nvSpPr>
          <p:cNvPr id="4" name="TextBox 3">
            <a:extLst>
              <a:ext uri="{FF2B5EF4-FFF2-40B4-BE49-F238E27FC236}">
                <a16:creationId xmlns:a16="http://schemas.microsoft.com/office/drawing/2014/main" id="{C4AD69EB-8DBB-4E9F-AAA8-FAD88DF46563}"/>
              </a:ext>
            </a:extLst>
          </p:cNvPr>
          <p:cNvSpPr txBox="1"/>
          <p:nvPr/>
        </p:nvSpPr>
        <p:spPr>
          <a:xfrm>
            <a:off x="0" y="4995952"/>
            <a:ext cx="11618063" cy="1862048"/>
          </a:xfrm>
          <a:prstGeom prst="rect">
            <a:avLst/>
          </a:prstGeom>
          <a:noFill/>
        </p:spPr>
        <p:txBody>
          <a:bodyPr wrap="square">
            <a:spAutoFit/>
          </a:bodyPr>
          <a:lstStyle/>
          <a:p>
            <a:r>
              <a:rPr lang="en-GB" sz="1600" b="1" dirty="0"/>
              <a:t>Available fields</a:t>
            </a:r>
          </a:p>
          <a:p>
            <a:r>
              <a:rPr lang="en-GB" sz="1100" dirty="0"/>
              <a:t>The following table describes all of the available fields for a flow log record. The Version column indicates the VPC Flow Logs </a:t>
            </a:r>
            <a:r>
              <a:rPr lang="en-GB" sz="1100" b="1" dirty="0"/>
              <a:t>version </a:t>
            </a:r>
            <a:r>
              <a:rPr lang="en-GB" sz="1100" dirty="0"/>
              <a:t>in which the </a:t>
            </a:r>
            <a:r>
              <a:rPr lang="en-GB" sz="1100" b="1" dirty="0"/>
              <a:t>field was introduced</a:t>
            </a:r>
            <a:r>
              <a:rPr lang="en-GB" sz="1100" dirty="0"/>
              <a:t>. </a:t>
            </a:r>
          </a:p>
          <a:p>
            <a:endParaRPr lang="en-GB" sz="1100" dirty="0"/>
          </a:p>
          <a:p>
            <a:r>
              <a:rPr lang="en-GB" sz="1100" dirty="0"/>
              <a:t>The </a:t>
            </a:r>
            <a:r>
              <a:rPr lang="en-GB" sz="1100" b="1" dirty="0"/>
              <a:t>default format </a:t>
            </a:r>
            <a:r>
              <a:rPr lang="en-GB" sz="1100" dirty="0"/>
              <a:t>includes all version </a:t>
            </a:r>
            <a:r>
              <a:rPr lang="en-GB" sz="1100" b="1" dirty="0"/>
              <a:t>2</a:t>
            </a:r>
            <a:r>
              <a:rPr lang="en-GB" sz="1100" dirty="0"/>
              <a:t> fields, in the </a:t>
            </a:r>
            <a:r>
              <a:rPr lang="en-GB" sz="1100" b="1" dirty="0"/>
              <a:t>same order that they appear in the table</a:t>
            </a:r>
            <a:r>
              <a:rPr lang="en-GB" sz="1100" dirty="0"/>
              <a:t>.</a:t>
            </a:r>
          </a:p>
          <a:p>
            <a:endParaRPr lang="en-GB" sz="1100" dirty="0"/>
          </a:p>
          <a:p>
            <a:r>
              <a:rPr lang="en-GB" sz="1100" dirty="0"/>
              <a:t>When </a:t>
            </a:r>
            <a:r>
              <a:rPr lang="en-GB" sz="1100" b="1" dirty="0"/>
              <a:t>publishing</a:t>
            </a:r>
            <a:r>
              <a:rPr lang="en-GB" sz="1100" dirty="0"/>
              <a:t> flow log data to Amazon </a:t>
            </a:r>
            <a:r>
              <a:rPr lang="en-GB" sz="1100" b="1" dirty="0"/>
              <a:t>S3</a:t>
            </a:r>
            <a:r>
              <a:rPr lang="en-GB" sz="1100" dirty="0"/>
              <a:t>, the data type for the fields depends on the flow log format. If the </a:t>
            </a:r>
            <a:r>
              <a:rPr lang="en-GB" sz="1100" b="1" dirty="0"/>
              <a:t>format is plain text</a:t>
            </a:r>
            <a:r>
              <a:rPr lang="en-GB" sz="1100" dirty="0"/>
              <a:t>, all fields are of type </a:t>
            </a:r>
            <a:r>
              <a:rPr lang="en-GB" sz="1100" b="1" dirty="0"/>
              <a:t>STRING</a:t>
            </a:r>
            <a:r>
              <a:rPr lang="en-GB" sz="1100" dirty="0"/>
              <a:t>. If the format </a:t>
            </a:r>
            <a:r>
              <a:rPr lang="en-GB" sz="1100" b="1" dirty="0"/>
              <a:t>is Parquet</a:t>
            </a:r>
            <a:r>
              <a:rPr lang="en-GB" sz="1100" dirty="0"/>
              <a:t>, see the table for the field data types.</a:t>
            </a:r>
          </a:p>
          <a:p>
            <a:endParaRPr lang="en-GB" sz="1100" dirty="0"/>
          </a:p>
          <a:p>
            <a:r>
              <a:rPr lang="en-GB" sz="1100" dirty="0"/>
              <a:t>If a field is not applicable or could not be computed for a specific record, the record displays a '-' symbol for that entry. Metadata fields that do not come directly from the packet header are best effort approximations, and their values might be missing or inaccurate.</a:t>
            </a:r>
            <a:endParaRPr lang="en-IE" sz="1100" dirty="0"/>
          </a:p>
        </p:txBody>
      </p:sp>
    </p:spTree>
    <p:extLst>
      <p:ext uri="{BB962C8B-B14F-4D97-AF65-F5344CB8AC3E}">
        <p14:creationId xmlns:p14="http://schemas.microsoft.com/office/powerpoint/2010/main" val="3211334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B6DBA70-AFB7-4ECE-85D5-C6E3EDB61D07}"/>
              </a:ext>
            </a:extLst>
          </p:cNvPr>
          <p:cNvGraphicFramePr>
            <a:graphicFrameLocks noGrp="1"/>
          </p:cNvGraphicFramePr>
          <p:nvPr>
            <p:extLst>
              <p:ext uri="{D42A27DB-BD31-4B8C-83A1-F6EECF244321}">
                <p14:modId xmlns:p14="http://schemas.microsoft.com/office/powerpoint/2010/main" val="1335551913"/>
              </p:ext>
            </p:extLst>
          </p:nvPr>
        </p:nvGraphicFramePr>
        <p:xfrm>
          <a:off x="-5976" y="5976"/>
          <a:ext cx="5810614" cy="7014333"/>
        </p:xfrm>
        <a:graphic>
          <a:graphicData uri="http://schemas.openxmlformats.org/drawingml/2006/table">
            <a:tbl>
              <a:tblPr/>
              <a:tblGrid>
                <a:gridCol w="519823">
                  <a:extLst>
                    <a:ext uri="{9D8B030D-6E8A-4147-A177-3AD203B41FA5}">
                      <a16:colId xmlns:a16="http://schemas.microsoft.com/office/drawing/2014/main" val="1497026218"/>
                    </a:ext>
                  </a:extLst>
                </a:gridCol>
                <a:gridCol w="519823">
                  <a:extLst>
                    <a:ext uri="{9D8B030D-6E8A-4147-A177-3AD203B41FA5}">
                      <a16:colId xmlns:a16="http://schemas.microsoft.com/office/drawing/2014/main" val="3729334904"/>
                    </a:ext>
                  </a:extLst>
                </a:gridCol>
                <a:gridCol w="4494236">
                  <a:extLst>
                    <a:ext uri="{9D8B030D-6E8A-4147-A177-3AD203B41FA5}">
                      <a16:colId xmlns:a16="http://schemas.microsoft.com/office/drawing/2014/main" val="2203144166"/>
                    </a:ext>
                  </a:extLst>
                </a:gridCol>
                <a:gridCol w="276732">
                  <a:extLst>
                    <a:ext uri="{9D8B030D-6E8A-4147-A177-3AD203B41FA5}">
                      <a16:colId xmlns:a16="http://schemas.microsoft.com/office/drawing/2014/main" val="924443599"/>
                    </a:ext>
                  </a:extLst>
                </a:gridCol>
              </a:tblGrid>
              <a:tr h="222796">
                <a:tc>
                  <a:txBody>
                    <a:bodyPr/>
                    <a:lstStyle/>
                    <a:p>
                      <a:pPr algn="l" fontAlgn="t" latinLnBrk="0"/>
                      <a:r>
                        <a:rPr lang="en-IE" sz="900" b="1" dirty="0">
                          <a:solidFill>
                            <a:srgbClr val="545B64"/>
                          </a:solidFill>
                          <a:effectLst>
                            <a:outerShdw blurRad="38100" dist="38100" dir="2700000" algn="tl">
                              <a:srgbClr val="000000">
                                <a:alpha val="43137"/>
                              </a:srgbClr>
                            </a:outerShdw>
                          </a:effectLst>
                        </a:rPr>
                        <a:t>Field</a:t>
                      </a:r>
                    </a:p>
                  </a:txBody>
                  <a:tcPr marL="14361" marR="14361" marT="7180" marB="7180">
                    <a:lnL w="12700" cap="flat" cmpd="sng" algn="ctr">
                      <a:solidFill>
                        <a:srgbClr val="D5DBDB"/>
                      </a:solidFill>
                      <a:prstDash val="solid"/>
                      <a:round/>
                      <a:headEnd type="none" w="med" len="med"/>
                      <a:tailEnd type="none" w="med" len="med"/>
                    </a:lnL>
                    <a:lnR w="12700" cap="flat" cmpd="sng" algn="ctr">
                      <a:solidFill>
                        <a:srgbClr val="D5DBDB"/>
                      </a:solidFill>
                      <a:prstDash val="solid"/>
                      <a:round/>
                      <a:headEnd type="none" w="med" len="med"/>
                      <a:tailEnd type="none" w="med" len="med"/>
                    </a:lnR>
                    <a:lnT w="12700"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AFAFA"/>
                    </a:solidFill>
                  </a:tcPr>
                </a:tc>
                <a:tc>
                  <a:txBody>
                    <a:bodyPr/>
                    <a:lstStyle/>
                    <a:p>
                      <a:pPr algn="l" fontAlgn="t" latinLnBrk="0"/>
                      <a:r>
                        <a:rPr lang="en-IE" sz="900" b="1" dirty="0">
                          <a:solidFill>
                            <a:srgbClr val="545B64"/>
                          </a:solidFill>
                          <a:effectLst>
                            <a:outerShdw blurRad="38100" dist="38100" dir="2700000" algn="tl">
                              <a:srgbClr val="000000">
                                <a:alpha val="43137"/>
                              </a:srgbClr>
                            </a:outerShdw>
                          </a:effectLst>
                        </a:rPr>
                        <a:t>GF Field</a:t>
                      </a:r>
                    </a:p>
                  </a:txBody>
                  <a:tcPr marL="14361" marR="14361" marT="7180" marB="7180">
                    <a:lnL w="12700" cap="flat" cmpd="sng" algn="ctr">
                      <a:solidFill>
                        <a:srgbClr val="D5DBDB"/>
                      </a:solidFill>
                      <a:prstDash val="solid"/>
                      <a:round/>
                      <a:headEnd type="none" w="med" len="med"/>
                      <a:tailEnd type="none" w="med" len="med"/>
                    </a:lnL>
                    <a:lnR w="12700" cap="flat" cmpd="sng" algn="ctr">
                      <a:solidFill>
                        <a:srgbClr val="D5DBDB"/>
                      </a:solidFill>
                      <a:prstDash val="solid"/>
                      <a:round/>
                      <a:headEnd type="none" w="med" len="med"/>
                      <a:tailEnd type="none" w="med" len="med"/>
                    </a:lnR>
                    <a:lnT w="12700"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AFAFA"/>
                    </a:solidFill>
                  </a:tcPr>
                </a:tc>
                <a:tc>
                  <a:txBody>
                    <a:bodyPr/>
                    <a:lstStyle/>
                    <a:p>
                      <a:pPr algn="l" fontAlgn="t" latinLnBrk="0"/>
                      <a:r>
                        <a:rPr lang="en-IE" sz="900" b="1">
                          <a:solidFill>
                            <a:srgbClr val="545B64"/>
                          </a:solidFill>
                          <a:effectLst>
                            <a:outerShdw blurRad="38100" dist="38100" dir="2700000" algn="tl">
                              <a:srgbClr val="000000">
                                <a:alpha val="43137"/>
                              </a:srgbClr>
                            </a:outerShdw>
                          </a:effectLst>
                        </a:rPr>
                        <a:t>Description</a:t>
                      </a:r>
                    </a:p>
                  </a:txBody>
                  <a:tcPr marL="14361" marR="14361" marT="7180" marB="7180">
                    <a:lnL w="12700" cap="flat" cmpd="sng" algn="ctr">
                      <a:solidFill>
                        <a:srgbClr val="D5DBDB"/>
                      </a:solidFill>
                      <a:prstDash val="solid"/>
                      <a:round/>
                      <a:headEnd type="none" w="med" len="med"/>
                      <a:tailEnd type="none" w="med" len="med"/>
                    </a:lnL>
                    <a:lnR w="12700" cap="flat" cmpd="sng" algn="ctr">
                      <a:solidFill>
                        <a:srgbClr val="D5DBDB"/>
                      </a:solidFill>
                      <a:prstDash val="solid"/>
                      <a:round/>
                      <a:headEnd type="none" w="med" len="med"/>
                      <a:tailEnd type="none" w="med" len="med"/>
                    </a:lnR>
                    <a:lnT w="12700"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AFAFA"/>
                    </a:solidFill>
                  </a:tcPr>
                </a:tc>
                <a:tc>
                  <a:txBody>
                    <a:bodyPr/>
                    <a:lstStyle/>
                    <a:p>
                      <a:pPr algn="l" fontAlgn="t" latinLnBrk="0"/>
                      <a:r>
                        <a:rPr lang="en-IE" sz="600" b="1" dirty="0">
                          <a:solidFill>
                            <a:srgbClr val="545B64"/>
                          </a:solidFill>
                          <a:effectLst>
                            <a:outerShdw blurRad="38100" dist="38100" dir="2700000" algn="tl">
                              <a:srgbClr val="000000">
                                <a:alpha val="43137"/>
                              </a:srgbClr>
                            </a:outerShdw>
                          </a:effectLst>
                        </a:rPr>
                        <a:t>Version</a:t>
                      </a:r>
                    </a:p>
                  </a:txBody>
                  <a:tcPr marL="14361" marR="14361" marT="7180" marB="7180">
                    <a:lnL w="12700"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12700"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AFAFA"/>
                    </a:solidFill>
                  </a:tcPr>
                </a:tc>
                <a:extLst>
                  <a:ext uri="{0D108BD9-81ED-4DB2-BD59-A6C34878D82A}">
                    <a16:rowId xmlns:a16="http://schemas.microsoft.com/office/drawing/2014/main" val="3009555220"/>
                  </a:ext>
                </a:extLst>
              </a:tr>
              <a:tr h="733405">
                <a:tc>
                  <a:txBody>
                    <a:bodyPr/>
                    <a:lstStyle/>
                    <a:p>
                      <a:pPr fontAlgn="t" latinLnBrk="0"/>
                      <a:r>
                        <a:rPr lang="en-IE" sz="800" b="0" u="none" strike="noStrike" dirty="0">
                          <a:effectLst/>
                          <a:latin typeface="inherit"/>
                        </a:rPr>
                        <a:t>version</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VPC Flow Logs version. If you use the default format, the version is 2. If you use a custom format, the version is the highest version among the specified fields. For example, if you specify only fields from version 2, the version is 2. If you specify a mixture of fields from versions 2, 3, and 4, the version is 4.</a:t>
                      </a:r>
                    </a:p>
                    <a:p>
                      <a:pPr fontAlgn="t" latinLnBrk="0"/>
                      <a:r>
                        <a:rPr lang="en-GB" sz="800" b="1" u="none" strike="noStrike">
                          <a:effectLst/>
                          <a:latin typeface="inherit"/>
                        </a:rPr>
                        <a:t>Parquet data type:</a:t>
                      </a:r>
                      <a:r>
                        <a:rPr lang="en-GB" sz="800" b="0" u="none" strike="noStrike">
                          <a:effectLst/>
                          <a:latin typeface="inherit"/>
                        </a:rPr>
                        <a:t> INT_32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dirty="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760633035"/>
                  </a:ext>
                </a:extLst>
              </a:tr>
              <a:tr h="668693">
                <a:tc>
                  <a:txBody>
                    <a:bodyPr/>
                    <a:lstStyle/>
                    <a:p>
                      <a:pPr fontAlgn="t" latinLnBrk="0"/>
                      <a:r>
                        <a:rPr lang="en-IE" sz="800" b="0" u="none" strike="noStrike" dirty="0">
                          <a:effectLst/>
                          <a:latin typeface="inherit"/>
                        </a:rPr>
                        <a:t>account-id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AWS account ID of the owner of the source network interface for which traffic is recorded. If the network interface is created by an AWS service, for example when creating a VPC endpoint or Network Load Balancer, the record might display unknown for this field.</a:t>
                      </a:r>
                    </a:p>
                    <a:p>
                      <a:pPr fontAlgn="t" latinLnBrk="0"/>
                      <a:r>
                        <a:rPr lang="en-GB" sz="800" b="1" u="none" strike="noStrike">
                          <a:effectLst/>
                          <a:latin typeface="inherit"/>
                        </a:rPr>
                        <a:t>Parquet data type:</a:t>
                      </a:r>
                      <a:r>
                        <a:rPr lang="en-GB" sz="800" b="0" u="none" strike="noStrike">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962518128"/>
                  </a:ext>
                </a:extLst>
              </a:tr>
              <a:tr h="257980">
                <a:tc>
                  <a:txBody>
                    <a:bodyPr/>
                    <a:lstStyle/>
                    <a:p>
                      <a:pPr fontAlgn="t" latinLnBrk="0"/>
                      <a:r>
                        <a:rPr lang="en-IE" sz="800" b="0" u="none" strike="noStrike" dirty="0">
                          <a:effectLst/>
                          <a:latin typeface="inherit"/>
                        </a:rPr>
                        <a:t>interface-id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ID of the network interface for which the traffic is recorded.</a:t>
                      </a:r>
                    </a:p>
                    <a:p>
                      <a:pPr fontAlgn="t" latinLnBrk="0"/>
                      <a:r>
                        <a:rPr lang="en-GB" sz="800" b="1" u="none" strike="noStrike">
                          <a:effectLst/>
                          <a:latin typeface="inherit"/>
                        </a:rPr>
                        <a:t>Parquet data type:</a:t>
                      </a:r>
                      <a:r>
                        <a:rPr lang="en-GB" sz="800" b="0" u="none" strike="noStrike">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726693970"/>
                  </a:ext>
                </a:extLst>
              </a:tr>
              <a:tr h="603980">
                <a:tc>
                  <a:txBody>
                    <a:bodyPr/>
                    <a:lstStyle/>
                    <a:p>
                      <a:pPr fontAlgn="t" latinLnBrk="0"/>
                      <a:r>
                        <a:rPr lang="en-IE" sz="800" b="0" u="none" strike="noStrike" dirty="0" err="1">
                          <a:effectLst/>
                          <a:latin typeface="inherit"/>
                        </a:rPr>
                        <a:t>srcaddr</a:t>
                      </a:r>
                      <a:endParaRPr lang="en-IE" sz="800" b="0" u="none" strike="noStrike" dirty="0">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srcip</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source address for incoming traffic, or the IPv4 or IPv6 address of the network interface for outgoing traffic on the network interface. The IPv4 address of the network interface is always its private IPv4 address. See also </a:t>
                      </a:r>
                      <a:r>
                        <a:rPr lang="en-GB" sz="800" b="0" u="none" strike="noStrike" dirty="0" err="1">
                          <a:effectLst/>
                          <a:latin typeface="inherit"/>
                        </a:rPr>
                        <a:t>pkt-srcaddr</a:t>
                      </a:r>
                      <a:r>
                        <a:rPr lang="en-GB" sz="800" b="0" u="none" strike="noStrike" dirty="0">
                          <a:effectLst/>
                          <a:latin typeface="inherit"/>
                        </a:rPr>
                        <a:t>.</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846365640"/>
                  </a:ext>
                </a:extLst>
              </a:tr>
              <a:tr h="603980">
                <a:tc>
                  <a:txBody>
                    <a:bodyPr/>
                    <a:lstStyle/>
                    <a:p>
                      <a:pPr fontAlgn="t" latinLnBrk="0"/>
                      <a:r>
                        <a:rPr lang="en-IE" sz="800" b="0" u="none" strike="noStrike" dirty="0" err="1">
                          <a:effectLst/>
                          <a:latin typeface="inherit"/>
                        </a:rPr>
                        <a:t>dstaddr</a:t>
                      </a:r>
                      <a:endParaRPr lang="en-IE" sz="800" b="0" u="none" strike="noStrike" dirty="0">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err="1">
                          <a:effectLst/>
                          <a:latin typeface="inherit"/>
                        </a:rPr>
                        <a:t>dstip</a:t>
                      </a:r>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destination address for outgoing traffic, or the IPv4 or IPv6 address of the network interface for incoming traffic on the network interface. The IPv4 address of the network interface is always its private IPv4 address. See also </a:t>
                      </a:r>
                      <a:r>
                        <a:rPr lang="en-GB" sz="800" b="0" u="none" strike="noStrike" dirty="0" err="1">
                          <a:effectLst/>
                          <a:latin typeface="inherit"/>
                        </a:rPr>
                        <a:t>pkt-dstaddr</a:t>
                      </a:r>
                      <a:r>
                        <a:rPr lang="en-GB" sz="800" b="0" u="none" strike="noStrike" dirty="0">
                          <a:effectLst/>
                          <a:latin typeface="inherit"/>
                        </a:rPr>
                        <a:t>.</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697571357"/>
                  </a:ext>
                </a:extLst>
              </a:tr>
              <a:tr h="257980">
                <a:tc>
                  <a:txBody>
                    <a:bodyPr/>
                    <a:lstStyle/>
                    <a:p>
                      <a:pPr fontAlgn="t" latinLnBrk="0"/>
                      <a:r>
                        <a:rPr lang="en-IE" sz="800" b="0" u="none" strike="noStrike" dirty="0" err="1">
                          <a:effectLst/>
                          <a:latin typeface="inherit"/>
                        </a:rPr>
                        <a:t>srcport</a:t>
                      </a:r>
                      <a:endParaRPr lang="en-IE" sz="800" b="0" u="none" strike="noStrike" dirty="0">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err="1">
                          <a:effectLst/>
                          <a:latin typeface="inherit"/>
                        </a:rPr>
                        <a:t>srcport</a:t>
                      </a:r>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source port of the traffic.</a:t>
                      </a:r>
                    </a:p>
                    <a:p>
                      <a:pPr fontAlgn="t" latinLnBrk="0"/>
                      <a:r>
                        <a:rPr lang="en-GB" sz="800" b="1" u="none" strike="noStrike">
                          <a:effectLst/>
                          <a:latin typeface="inherit"/>
                        </a:rPr>
                        <a:t>Parquet data type:</a:t>
                      </a:r>
                      <a:r>
                        <a:rPr lang="en-GB" sz="800" b="0" u="none" strike="noStrike">
                          <a:effectLst/>
                          <a:latin typeface="inherit"/>
                        </a:rPr>
                        <a:t> INT_32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554676834"/>
                  </a:ext>
                </a:extLst>
              </a:tr>
              <a:tr h="257980">
                <a:tc>
                  <a:txBody>
                    <a:bodyPr/>
                    <a:lstStyle/>
                    <a:p>
                      <a:pPr fontAlgn="t" latinLnBrk="0"/>
                      <a:r>
                        <a:rPr lang="en-IE" sz="800" b="0" u="none" strike="noStrike" dirty="0" err="1">
                          <a:effectLst/>
                          <a:latin typeface="inherit"/>
                        </a:rPr>
                        <a:t>dstport</a:t>
                      </a:r>
                      <a:endParaRPr lang="en-IE" sz="800" b="0" u="none" strike="noStrike" dirty="0">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err="1">
                          <a:effectLst/>
                          <a:latin typeface="inherit"/>
                        </a:rPr>
                        <a:t>dstport</a:t>
                      </a:r>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destination port of the traffic.</a:t>
                      </a:r>
                    </a:p>
                    <a:p>
                      <a:pPr fontAlgn="t" latinLnBrk="0"/>
                      <a:r>
                        <a:rPr lang="en-GB" sz="800" b="1" u="none" strike="noStrike">
                          <a:effectLst/>
                          <a:latin typeface="inherit"/>
                        </a:rPr>
                        <a:t>Parquet data type:</a:t>
                      </a:r>
                      <a:r>
                        <a:rPr lang="en-GB" sz="800" b="0" u="none" strike="noStrike">
                          <a:effectLst/>
                          <a:latin typeface="inherit"/>
                        </a:rPr>
                        <a:t> INT_32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47538360"/>
                  </a:ext>
                </a:extLst>
              </a:tr>
              <a:tr h="345133">
                <a:tc>
                  <a:txBody>
                    <a:bodyPr/>
                    <a:lstStyle/>
                    <a:p>
                      <a:pPr fontAlgn="t" latinLnBrk="0"/>
                      <a:r>
                        <a:rPr lang="en-IE" sz="800" b="0" u="none" strike="noStrike" dirty="0">
                          <a:effectLst/>
                          <a:latin typeface="inherit"/>
                        </a:rPr>
                        <a:t>protocol</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protocol</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IANA protocol number of the traffic. For more information, see </a:t>
                      </a:r>
                      <a:r>
                        <a:rPr lang="en-GB" sz="800" b="0" u="none" strike="noStrike">
                          <a:effectLst/>
                          <a:latin typeface="inherit"/>
                          <a:hlinkClick r:id="rId2"/>
                        </a:rPr>
                        <a:t>Assigned Internet Protocol Numbers</a:t>
                      </a:r>
                      <a:r>
                        <a:rPr lang="en-GB" sz="800" b="0" u="none" strike="noStrike">
                          <a:effectLst/>
                          <a:latin typeface="inherit"/>
                        </a:rPr>
                        <a:t>.</a:t>
                      </a:r>
                    </a:p>
                    <a:p>
                      <a:pPr fontAlgn="t" latinLnBrk="0"/>
                      <a:r>
                        <a:rPr lang="en-GB" sz="800" b="1" u="none" strike="noStrike">
                          <a:effectLst/>
                          <a:latin typeface="inherit"/>
                        </a:rPr>
                        <a:t>Parquet data type:</a:t>
                      </a:r>
                      <a:r>
                        <a:rPr lang="en-GB" sz="800" b="0" u="none" strike="noStrike">
                          <a:effectLst/>
                          <a:latin typeface="inherit"/>
                        </a:rPr>
                        <a:t> INT_32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968216328"/>
                  </a:ext>
                </a:extLst>
              </a:tr>
              <a:tr h="257980">
                <a:tc>
                  <a:txBody>
                    <a:bodyPr/>
                    <a:lstStyle/>
                    <a:p>
                      <a:pPr fontAlgn="t" latinLnBrk="0"/>
                      <a:r>
                        <a:rPr lang="en-IE" sz="800" b="0" u="none" strike="noStrike" dirty="0">
                          <a:effectLst/>
                          <a:latin typeface="inherit"/>
                        </a:rPr>
                        <a:t>packets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packets</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number of packets transferred during the flow.</a:t>
                      </a:r>
                    </a:p>
                    <a:p>
                      <a:pPr fontAlgn="t" latinLnBrk="0"/>
                      <a:r>
                        <a:rPr lang="en-GB" sz="800" b="1" u="none" strike="noStrike">
                          <a:effectLst/>
                          <a:latin typeface="inherit"/>
                        </a:rPr>
                        <a:t>Parquet data type:</a:t>
                      </a:r>
                      <a:r>
                        <a:rPr lang="en-GB" sz="800" b="0" u="none" strike="noStrike">
                          <a:effectLst/>
                          <a:latin typeface="inherit"/>
                        </a:rPr>
                        <a:t> INT_64</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421146517"/>
                  </a:ext>
                </a:extLst>
              </a:tr>
              <a:tr h="257980">
                <a:tc>
                  <a:txBody>
                    <a:bodyPr/>
                    <a:lstStyle/>
                    <a:p>
                      <a:pPr fontAlgn="t" latinLnBrk="0"/>
                      <a:r>
                        <a:rPr lang="en-IE" sz="800" b="0" u="none" strike="noStrike" dirty="0">
                          <a:effectLst/>
                          <a:latin typeface="inherit"/>
                        </a:rPr>
                        <a:t>bytes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bytes</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number of bytes transferred during the flow.</a:t>
                      </a:r>
                    </a:p>
                    <a:p>
                      <a:pPr fontAlgn="t" latinLnBrk="0"/>
                      <a:r>
                        <a:rPr lang="en-GB" sz="800" b="1" u="none" strike="noStrike">
                          <a:effectLst/>
                          <a:latin typeface="inherit"/>
                        </a:rPr>
                        <a:t>Parquet data type:</a:t>
                      </a:r>
                      <a:r>
                        <a:rPr lang="en-GB" sz="800" b="0" u="none" strike="noStrike">
                          <a:effectLst/>
                          <a:latin typeface="inherit"/>
                        </a:rPr>
                        <a:t> INT_64</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429982716"/>
                  </a:ext>
                </a:extLst>
              </a:tr>
              <a:tr h="539268">
                <a:tc>
                  <a:txBody>
                    <a:bodyPr/>
                    <a:lstStyle/>
                    <a:p>
                      <a:pPr fontAlgn="t" latinLnBrk="0"/>
                      <a:r>
                        <a:rPr lang="en-IE" sz="800" b="0" u="none" strike="noStrike" dirty="0">
                          <a:effectLst/>
                          <a:latin typeface="inherit"/>
                        </a:rPr>
                        <a:t>start</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start</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time, in Unix seconds, when the first packet of the flow was received within the aggregation interval. This might be up to 60 seconds after the packet was transmitted or received on the network interface.</a:t>
                      </a:r>
                    </a:p>
                    <a:p>
                      <a:pPr fontAlgn="t" latinLnBrk="0"/>
                      <a:r>
                        <a:rPr lang="en-GB" sz="800" b="1" u="none" strike="noStrike" dirty="0">
                          <a:effectLst/>
                          <a:latin typeface="inherit"/>
                        </a:rPr>
                        <a:t>Parquet data type:</a:t>
                      </a:r>
                      <a:r>
                        <a:rPr lang="en-GB" sz="800" b="0" u="none" strike="noStrike" dirty="0">
                          <a:effectLst/>
                          <a:latin typeface="inherit"/>
                        </a:rPr>
                        <a:t> INT_64</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12737754"/>
                  </a:ext>
                </a:extLst>
              </a:tr>
              <a:tr h="539268">
                <a:tc>
                  <a:txBody>
                    <a:bodyPr/>
                    <a:lstStyle/>
                    <a:p>
                      <a:pPr fontAlgn="t" latinLnBrk="0"/>
                      <a:r>
                        <a:rPr lang="en-IE" sz="800" b="0" u="none" strike="noStrike" dirty="0">
                          <a:effectLst/>
                          <a:latin typeface="inherit"/>
                        </a:rPr>
                        <a:t>end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duration</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time, in Unix seconds, when the last packet of the flow was received within the aggregation interval. This might be up to 60 seconds after the packet was transmitted or received on the network interface.</a:t>
                      </a:r>
                    </a:p>
                    <a:p>
                      <a:pPr fontAlgn="t" latinLnBrk="0"/>
                      <a:r>
                        <a:rPr lang="en-GB" sz="800" b="1" u="none" strike="noStrike" dirty="0">
                          <a:effectLst/>
                          <a:latin typeface="inherit"/>
                        </a:rPr>
                        <a:t>Parquet data type:</a:t>
                      </a:r>
                      <a:r>
                        <a:rPr lang="en-GB" sz="800" b="0" u="none" strike="noStrike" dirty="0">
                          <a:effectLst/>
                          <a:latin typeface="inherit"/>
                        </a:rPr>
                        <a:t> INT_64</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452882491"/>
                  </a:ext>
                </a:extLst>
              </a:tr>
              <a:tr h="603980">
                <a:tc>
                  <a:txBody>
                    <a:bodyPr/>
                    <a:lstStyle/>
                    <a:p>
                      <a:pPr fontAlgn="t" latinLnBrk="0"/>
                      <a:r>
                        <a:rPr lang="en-IE" sz="800" b="0" u="none" strike="noStrike" dirty="0">
                          <a:effectLst/>
                          <a:latin typeface="inherit"/>
                        </a:rPr>
                        <a:t>action</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FW Event </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action that is associated with the traffic:</a:t>
                      </a:r>
                    </a:p>
                    <a:p>
                      <a:pPr fontAlgn="t" latinLnBrk="0">
                        <a:buFont typeface="Arial" panose="020B0604020202020204" pitchFamily="34" charset="0"/>
                        <a:buChar char="•"/>
                      </a:pPr>
                      <a:r>
                        <a:rPr lang="en-GB" sz="800" b="0" u="none" strike="noStrike" dirty="0">
                          <a:effectLst/>
                          <a:latin typeface="inherit"/>
                        </a:rPr>
                        <a:t>ACCEPT — The recorded traffic was permitted by the security groups and network ACLs.</a:t>
                      </a:r>
                    </a:p>
                    <a:p>
                      <a:pPr fontAlgn="t" latinLnBrk="0">
                        <a:buFont typeface="Arial" panose="020B0604020202020204" pitchFamily="34" charset="0"/>
                        <a:buChar char="•"/>
                      </a:pPr>
                      <a:r>
                        <a:rPr lang="en-GB" sz="800" b="0" u="none" strike="noStrike" dirty="0">
                          <a:effectLst/>
                          <a:latin typeface="inherit"/>
                        </a:rPr>
                        <a:t>REJECT — The recorded traffic was not permitted by the security groups or network ACLs.</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946012827"/>
                  </a:ext>
                </a:extLst>
              </a:tr>
              <a:tr h="862830">
                <a:tc>
                  <a:txBody>
                    <a:bodyPr/>
                    <a:lstStyle/>
                    <a:p>
                      <a:pPr fontAlgn="t" latinLnBrk="0"/>
                      <a:r>
                        <a:rPr lang="en-IE" sz="800" b="0" u="none" strike="noStrike" dirty="0">
                          <a:effectLst/>
                          <a:latin typeface="inherit"/>
                        </a:rPr>
                        <a:t>log-status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logging status of the flow log:</a:t>
                      </a:r>
                    </a:p>
                    <a:p>
                      <a:pPr fontAlgn="t" latinLnBrk="0">
                        <a:buFont typeface="Arial" panose="020B0604020202020204" pitchFamily="34" charset="0"/>
                        <a:buChar char="•"/>
                      </a:pPr>
                      <a:r>
                        <a:rPr lang="en-GB" sz="800" b="0" u="none" strike="noStrike" dirty="0">
                          <a:effectLst/>
                          <a:latin typeface="inherit"/>
                        </a:rPr>
                        <a:t>OK — Data is logging normally to the chosen destinations.</a:t>
                      </a:r>
                    </a:p>
                    <a:p>
                      <a:pPr fontAlgn="t" latinLnBrk="0">
                        <a:buFont typeface="Arial" panose="020B0604020202020204" pitchFamily="34" charset="0"/>
                        <a:buChar char="•"/>
                      </a:pPr>
                      <a:r>
                        <a:rPr lang="en-GB" sz="800" b="0" u="none" strike="noStrike" dirty="0">
                          <a:effectLst/>
                          <a:latin typeface="inherit"/>
                        </a:rPr>
                        <a:t>NODATA — There was no network traffic to or from the network interface during the aggregation interval.</a:t>
                      </a:r>
                    </a:p>
                    <a:p>
                      <a:pPr fontAlgn="t" latinLnBrk="0">
                        <a:buFont typeface="Arial" panose="020B0604020202020204" pitchFamily="34" charset="0"/>
                        <a:buChar char="•"/>
                      </a:pPr>
                      <a:r>
                        <a:rPr lang="en-GB" sz="800" b="0" u="none" strike="noStrike" dirty="0">
                          <a:effectLst/>
                          <a:latin typeface="inherit"/>
                        </a:rPr>
                        <a:t>SKIPDATA — Some flow log records were skipped during the aggregation interval. This might be because of an internal capacity constraint, or an internal error.</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dirty="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537768343"/>
                  </a:ext>
                </a:extLst>
              </a:tr>
            </a:tbl>
          </a:graphicData>
        </a:graphic>
      </p:graphicFrame>
      <p:graphicFrame>
        <p:nvGraphicFramePr>
          <p:cNvPr id="4" name="Table 3">
            <a:extLst>
              <a:ext uri="{FF2B5EF4-FFF2-40B4-BE49-F238E27FC236}">
                <a16:creationId xmlns:a16="http://schemas.microsoft.com/office/drawing/2014/main" id="{D0288994-3500-407F-8339-97DB31A151E6}"/>
              </a:ext>
            </a:extLst>
          </p:cNvPr>
          <p:cNvGraphicFramePr>
            <a:graphicFrameLocks noGrp="1"/>
          </p:cNvGraphicFramePr>
          <p:nvPr>
            <p:extLst>
              <p:ext uri="{D42A27DB-BD31-4B8C-83A1-F6EECF244321}">
                <p14:modId xmlns:p14="http://schemas.microsoft.com/office/powerpoint/2010/main" val="2644636766"/>
              </p:ext>
            </p:extLst>
          </p:nvPr>
        </p:nvGraphicFramePr>
        <p:xfrm>
          <a:off x="5804638" y="0"/>
          <a:ext cx="6383090" cy="7279908"/>
        </p:xfrm>
        <a:graphic>
          <a:graphicData uri="http://schemas.openxmlformats.org/drawingml/2006/table">
            <a:tbl>
              <a:tblPr/>
              <a:tblGrid>
                <a:gridCol w="595097">
                  <a:extLst>
                    <a:ext uri="{9D8B030D-6E8A-4147-A177-3AD203B41FA5}">
                      <a16:colId xmlns:a16="http://schemas.microsoft.com/office/drawing/2014/main" val="474411574"/>
                    </a:ext>
                  </a:extLst>
                </a:gridCol>
                <a:gridCol w="5499031">
                  <a:extLst>
                    <a:ext uri="{9D8B030D-6E8A-4147-A177-3AD203B41FA5}">
                      <a16:colId xmlns:a16="http://schemas.microsoft.com/office/drawing/2014/main" val="2590339677"/>
                    </a:ext>
                  </a:extLst>
                </a:gridCol>
                <a:gridCol w="288962">
                  <a:extLst>
                    <a:ext uri="{9D8B030D-6E8A-4147-A177-3AD203B41FA5}">
                      <a16:colId xmlns:a16="http://schemas.microsoft.com/office/drawing/2014/main" val="509951572"/>
                    </a:ext>
                  </a:extLst>
                </a:gridCol>
              </a:tblGrid>
              <a:tr h="254775">
                <a:tc>
                  <a:txBody>
                    <a:bodyPr/>
                    <a:lstStyle/>
                    <a:p>
                      <a:pPr fontAlgn="t" latinLnBrk="0"/>
                      <a:r>
                        <a:rPr lang="en-IE" sz="800" b="0" u="none" strike="noStrike" dirty="0" err="1">
                          <a:effectLst/>
                          <a:latin typeface="inherit"/>
                        </a:rPr>
                        <a:t>vpc</a:t>
                      </a:r>
                      <a:r>
                        <a:rPr lang="en-IE" sz="800" b="0" u="none" strike="noStrike" dirty="0">
                          <a:effectLst/>
                          <a:latin typeface="inherit"/>
                        </a:rPr>
                        <a:t>-id</a:t>
                      </a:r>
                    </a:p>
                  </a:txBody>
                  <a:tcPr marL="9122" marR="9122" marT="4561" marB="4561">
                    <a:lnL>
                      <a:noFill/>
                    </a:lnL>
                    <a:lnR w="4763" cap="flat" cmpd="sng" algn="ctr">
                      <a:solidFill>
                        <a:srgbClr val="D5DBDB"/>
                      </a:solidFill>
                      <a:prstDash val="solid"/>
                      <a:round/>
                      <a:headEnd type="none" w="med" len="med"/>
                      <a:tailEnd type="none" w="med" len="med"/>
                    </a:lnR>
                    <a:lnT>
                      <a:noFill/>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ID of the VPC that contains the network interface for which the traffic is recorded.</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a:noFill/>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a:noFill/>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97395208"/>
                  </a:ext>
                </a:extLst>
              </a:tr>
              <a:tr h="254775">
                <a:tc>
                  <a:txBody>
                    <a:bodyPr/>
                    <a:lstStyle/>
                    <a:p>
                      <a:pPr fontAlgn="t" latinLnBrk="0"/>
                      <a:r>
                        <a:rPr lang="en-IE" sz="800" b="0" u="none" strike="noStrike">
                          <a:effectLst/>
                          <a:latin typeface="inherit"/>
                        </a:rPr>
                        <a:t>subnet-id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ID of the subnet that contains the network interface for which the traffic is recorded.</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604109089"/>
                  </a:ext>
                </a:extLst>
              </a:tr>
              <a:tr h="397620">
                <a:tc>
                  <a:txBody>
                    <a:bodyPr/>
                    <a:lstStyle/>
                    <a:p>
                      <a:pPr fontAlgn="t" latinLnBrk="0"/>
                      <a:r>
                        <a:rPr lang="en-IE" sz="800" b="0" u="none" strike="noStrike">
                          <a:effectLst/>
                          <a:latin typeface="inherit"/>
                        </a:rPr>
                        <a:t>instance-id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ID of the instance that's associated with network interface for which the traffic is recorded, if the instance is owned by you. Returns a '-' symbol for a </a:t>
                      </a:r>
                      <a:r>
                        <a:rPr lang="en-GB" sz="800" b="0" u="none" strike="noStrike">
                          <a:effectLst/>
                          <a:latin typeface="inherit"/>
                          <a:hlinkClick r:id="rId3"/>
                        </a:rPr>
                        <a:t>requester-managed network interface</a:t>
                      </a:r>
                      <a:r>
                        <a:rPr lang="en-GB" sz="800" b="0" u="none" strike="noStrike">
                          <a:effectLst/>
                          <a:latin typeface="inherit"/>
                        </a:rPr>
                        <a:t>; for example, the network interface for a NAT gateway.</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768180455"/>
                  </a:ext>
                </a:extLst>
              </a:tr>
              <a:tr h="1052936">
                <a:tc>
                  <a:txBody>
                    <a:bodyPr/>
                    <a:lstStyle/>
                    <a:p>
                      <a:pPr fontAlgn="t" latinLnBrk="0"/>
                      <a:r>
                        <a:rPr lang="en-IE" sz="800" b="1" u="none" strike="noStrike" dirty="0" err="1">
                          <a:effectLst/>
                          <a:latin typeface="inherit"/>
                        </a:rPr>
                        <a:t>tcp</a:t>
                      </a:r>
                      <a:r>
                        <a:rPr lang="en-IE" sz="800" b="1" u="none" strike="noStrike" dirty="0">
                          <a:effectLst/>
                          <a:latin typeface="inherit"/>
                        </a:rPr>
                        <a:t>-flags</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bitmask value for the following TCP flags:</a:t>
                      </a:r>
                    </a:p>
                    <a:p>
                      <a:pPr fontAlgn="t" latinLnBrk="0">
                        <a:buFont typeface="Arial" panose="020B0604020202020204" pitchFamily="34" charset="0"/>
                        <a:buChar char="•"/>
                      </a:pPr>
                      <a:r>
                        <a:rPr lang="en-GB" sz="700" b="0" u="none" strike="noStrike" dirty="0">
                          <a:effectLst/>
                          <a:latin typeface="inherit"/>
                        </a:rPr>
                        <a:t>SYN — 2</a:t>
                      </a:r>
                    </a:p>
                    <a:p>
                      <a:pPr fontAlgn="t" latinLnBrk="0">
                        <a:buFont typeface="Arial" panose="020B0604020202020204" pitchFamily="34" charset="0"/>
                        <a:buChar char="•"/>
                      </a:pPr>
                      <a:r>
                        <a:rPr lang="en-GB" sz="700" b="0" u="none" strike="noStrike" dirty="0">
                          <a:effectLst/>
                          <a:latin typeface="inherit"/>
                        </a:rPr>
                        <a:t>SYN-ACK — 18</a:t>
                      </a:r>
                    </a:p>
                    <a:p>
                      <a:pPr fontAlgn="t" latinLnBrk="0">
                        <a:buFont typeface="Arial" panose="020B0604020202020204" pitchFamily="34" charset="0"/>
                        <a:buChar char="•"/>
                      </a:pPr>
                      <a:r>
                        <a:rPr lang="en-GB" sz="700" b="0" u="none" strike="noStrike" dirty="0">
                          <a:effectLst/>
                          <a:latin typeface="inherit"/>
                        </a:rPr>
                        <a:t>FIN — 1</a:t>
                      </a:r>
                    </a:p>
                    <a:p>
                      <a:pPr fontAlgn="t" latinLnBrk="0">
                        <a:buFont typeface="Arial" panose="020B0604020202020204" pitchFamily="34" charset="0"/>
                        <a:buChar char="•"/>
                      </a:pPr>
                      <a:r>
                        <a:rPr lang="en-GB" sz="700" b="0" u="none" strike="noStrike" dirty="0">
                          <a:effectLst/>
                          <a:latin typeface="inherit"/>
                        </a:rPr>
                        <a:t>RST — 4</a:t>
                      </a:r>
                    </a:p>
                    <a:p>
                      <a:pPr fontAlgn="t" latinLnBrk="0"/>
                      <a:r>
                        <a:rPr lang="en-GB" sz="800" b="0" u="none" strike="noStrike" dirty="0">
                          <a:effectLst/>
                          <a:latin typeface="inherit"/>
                        </a:rPr>
                        <a:t>ACK is reported only when it's accompanied with SYN.</a:t>
                      </a:r>
                    </a:p>
                    <a:p>
                      <a:pPr fontAlgn="t" latinLnBrk="0"/>
                      <a:r>
                        <a:rPr lang="en-GB" sz="800" b="0" u="none" strike="noStrike" dirty="0">
                          <a:effectLst/>
                          <a:latin typeface="inherit"/>
                        </a:rPr>
                        <a:t>TCP flags can be OR-ed during the aggregation interval. For short connections, the flags might be set on the same line in the flow log record, for example, 19 for SYN-ACK and FIN, and 3 for SYN and FIN. For an example, see </a:t>
                      </a:r>
                      <a:r>
                        <a:rPr lang="en-GB" sz="800" b="0" u="none" strike="noStrike" dirty="0">
                          <a:effectLst/>
                          <a:latin typeface="inherit"/>
                          <a:hlinkClick r:id="rId4"/>
                        </a:rPr>
                        <a:t>TCP flag sequence</a:t>
                      </a:r>
                      <a:r>
                        <a:rPr lang="en-GB" sz="800" b="0" u="none" strike="noStrike" dirty="0">
                          <a:effectLst/>
                          <a:latin typeface="inherit"/>
                        </a:rPr>
                        <a:t>.</a:t>
                      </a:r>
                    </a:p>
                    <a:p>
                      <a:pPr fontAlgn="t" latinLnBrk="0"/>
                      <a:r>
                        <a:rPr lang="en-GB" sz="800" b="1" u="none" strike="noStrike" dirty="0">
                          <a:effectLst/>
                          <a:latin typeface="inherit"/>
                        </a:rPr>
                        <a:t>Parquet data type:</a:t>
                      </a:r>
                      <a:r>
                        <a:rPr lang="en-GB" sz="800" b="0" u="none" strike="noStrike" dirty="0">
                          <a:effectLst/>
                          <a:latin typeface="inherit"/>
                        </a:rPr>
                        <a:t> INT_32</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667529936"/>
                  </a:ext>
                </a:extLst>
              </a:tr>
              <a:tr h="254775">
                <a:tc>
                  <a:txBody>
                    <a:bodyPr/>
                    <a:lstStyle/>
                    <a:p>
                      <a:pPr fontAlgn="t" latinLnBrk="0"/>
                      <a:r>
                        <a:rPr lang="en-IE" sz="800" b="0" u="none" strike="noStrike">
                          <a:effectLst/>
                          <a:latin typeface="inherit"/>
                        </a:rPr>
                        <a:t>type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type of traffic. The possible values are: IPv4 | IPv6 | EFA. For more information, see </a:t>
                      </a:r>
                      <a:r>
                        <a:rPr lang="en-GB" sz="800" b="0" u="none" strike="noStrike">
                          <a:effectLst/>
                          <a:latin typeface="inherit"/>
                          <a:hlinkClick r:id="rId5"/>
                        </a:rPr>
                        <a:t>Elastic Fabric Adapter</a:t>
                      </a:r>
                      <a:r>
                        <a:rPr lang="en-GB" sz="800" b="0" u="none" strike="noStrike">
                          <a:effectLst/>
                          <a:latin typeface="inherit"/>
                        </a:rPr>
                        <a:t>.</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169468112"/>
                  </a:ext>
                </a:extLst>
              </a:tr>
              <a:tr h="623157">
                <a:tc>
                  <a:txBody>
                    <a:bodyPr/>
                    <a:lstStyle/>
                    <a:p>
                      <a:pPr fontAlgn="t" latinLnBrk="0"/>
                      <a:r>
                        <a:rPr lang="en-IE" sz="800" b="1" u="none" strike="noStrike" dirty="0">
                          <a:effectLst/>
                          <a:latin typeface="inherit"/>
                        </a:rPr>
                        <a:t>pkt-srcaddr</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packet-level (original) source IP address of the traffic. Use this field with the </a:t>
                      </a:r>
                      <a:r>
                        <a:rPr lang="en-GB" sz="800" b="0" u="none" strike="noStrike" dirty="0" err="1">
                          <a:effectLst/>
                          <a:latin typeface="inherit"/>
                        </a:rPr>
                        <a:t>srcaddr</a:t>
                      </a:r>
                      <a:r>
                        <a:rPr lang="en-GB" sz="800" b="0" u="none" strike="noStrike" dirty="0">
                          <a:effectLst/>
                          <a:latin typeface="inherit"/>
                        </a:rPr>
                        <a:t> field to distinguish between the IP address of an intermediate layer through which traffic flows, and the original source IP address of the traffic. For example, when traffic flows through </a:t>
                      </a:r>
                      <a:r>
                        <a:rPr lang="en-GB" sz="800" b="0" u="none" strike="noStrike" dirty="0">
                          <a:effectLst/>
                          <a:latin typeface="inherit"/>
                          <a:hlinkClick r:id="rId6"/>
                        </a:rPr>
                        <a:t>a network interface for a NAT gateway</a:t>
                      </a:r>
                      <a:r>
                        <a:rPr lang="en-GB" sz="800" b="0" u="none" strike="noStrike" dirty="0">
                          <a:effectLst/>
                          <a:latin typeface="inherit"/>
                        </a:rPr>
                        <a:t>, or where the IP address of a pod in Amazon </a:t>
                      </a:r>
                      <a:r>
                        <a:rPr lang="en-GB" sz="800" b="1" u="none" strike="noStrike" dirty="0">
                          <a:solidFill>
                            <a:srgbClr val="FF0000"/>
                          </a:solidFill>
                          <a:effectLst/>
                          <a:latin typeface="inherit"/>
                        </a:rPr>
                        <a:t>EKS</a:t>
                      </a:r>
                      <a:r>
                        <a:rPr lang="en-GB" sz="800" b="0" u="none" strike="noStrike" dirty="0">
                          <a:effectLst/>
                          <a:latin typeface="inherit"/>
                        </a:rPr>
                        <a:t> is different from the IP address of the network interface of the instance node on which the pod is running (for communication within a VPC).</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816852440"/>
                  </a:ext>
                </a:extLst>
              </a:tr>
              <a:tr h="623157">
                <a:tc>
                  <a:txBody>
                    <a:bodyPr/>
                    <a:lstStyle/>
                    <a:p>
                      <a:pPr fontAlgn="t" latinLnBrk="0"/>
                      <a:r>
                        <a:rPr lang="en-IE" sz="800" b="1" u="none" strike="noStrike" dirty="0">
                          <a:effectLst/>
                          <a:latin typeface="inherit"/>
                        </a:rPr>
                        <a:t>pkt-dstaddr</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packet-level (original) destination IP address for the traffic. Use this field with the dstaddr field to distinguish between the IP address of an intermediate layer through which traffic flows, and the final destination IP address of the traffic. For example, when traffic flows through </a:t>
                      </a:r>
                      <a:r>
                        <a:rPr lang="en-GB" sz="800" b="0" u="none" strike="noStrike">
                          <a:effectLst/>
                          <a:latin typeface="inherit"/>
                          <a:hlinkClick r:id="rId6"/>
                        </a:rPr>
                        <a:t>a network interface for a NAT gateway</a:t>
                      </a:r>
                      <a:r>
                        <a:rPr lang="en-GB" sz="800" b="0" u="none" strike="noStrike">
                          <a:effectLst/>
                          <a:latin typeface="inherit"/>
                        </a:rPr>
                        <a:t>, or where the IP address of a pod in Amazon EKS is different from the IP address of the network interface of the instance node on which the pod is running (for communication within a VPC).</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531074682"/>
                  </a:ext>
                </a:extLst>
              </a:tr>
              <a:tr h="254775">
                <a:tc>
                  <a:txBody>
                    <a:bodyPr/>
                    <a:lstStyle/>
                    <a:p>
                      <a:pPr fontAlgn="t" latinLnBrk="0"/>
                      <a:r>
                        <a:rPr lang="en-IE" sz="800" b="0" u="none" strike="noStrike">
                          <a:effectLst/>
                          <a:latin typeface="inherit"/>
                        </a:rPr>
                        <a:t>region</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Region that contains the network interface for which traffic is recorded.</a:t>
                      </a:r>
                    </a:p>
                    <a:p>
                      <a:pPr fontAlgn="t" latinLnBrk="0"/>
                      <a:r>
                        <a:rPr lang="en-GB" sz="800" b="1" u="none" strike="noStrike" dirty="0">
                          <a:effectLst/>
                          <a:latin typeface="inherit"/>
                        </a:rPr>
                        <a:t>Parquet data type:</a:t>
                      </a:r>
                      <a:r>
                        <a:rPr lang="en-GB" sz="800" b="0" u="none" strike="noStrike" dirty="0">
                          <a:effectLst/>
                          <a:latin typeface="inherit"/>
                        </a:rPr>
                        <a:t> STRING   </a:t>
                      </a:r>
                      <a:r>
                        <a:rPr lang="en-GB" sz="800" b="0" u="none" strike="noStrike" dirty="0" err="1">
                          <a:effectLst/>
                          <a:latin typeface="inherit"/>
                        </a:rPr>
                        <a:t>eg</a:t>
                      </a:r>
                      <a:r>
                        <a:rPr lang="en-GB" sz="800" b="0" u="none" strike="noStrike" dirty="0">
                          <a:effectLst/>
                          <a:latin typeface="inherit"/>
                        </a:rPr>
                        <a:t> eu-west-1 (Dublin)</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4</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602731303"/>
                  </a:ext>
                </a:extLst>
              </a:tr>
              <a:tr h="377569">
                <a:tc>
                  <a:txBody>
                    <a:bodyPr/>
                    <a:lstStyle/>
                    <a:p>
                      <a:pPr fontAlgn="t" latinLnBrk="0"/>
                      <a:r>
                        <a:rPr lang="en-IE" sz="800" b="0" u="none" strike="noStrike" dirty="0" err="1">
                          <a:effectLst/>
                          <a:latin typeface="inherit"/>
                        </a:rPr>
                        <a:t>az</a:t>
                      </a:r>
                      <a:r>
                        <a:rPr lang="en-IE" sz="800" b="0" u="none" strike="noStrike" dirty="0">
                          <a:effectLst/>
                          <a:latin typeface="inherit"/>
                        </a:rPr>
                        <a:t>-id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ID of the Availability Zone that contains the network interface for which traffic is recorded. If the traffic is from a sublocation, the record displays a '-' symbol for this field.</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4</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587760462"/>
                  </a:ext>
                </a:extLst>
              </a:tr>
              <a:tr h="377569">
                <a:tc>
                  <a:txBody>
                    <a:bodyPr/>
                    <a:lstStyle/>
                    <a:p>
                      <a:pPr fontAlgn="t" latinLnBrk="0"/>
                      <a:r>
                        <a:rPr lang="en-IE" sz="800" b="0">
                          <a:effectLst/>
                        </a:rPr>
                        <a:t>sublocation-type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type of sublocation that's returned in the sublocation-id field. The possible values are: </a:t>
                      </a:r>
                      <a:r>
                        <a:rPr lang="en-GB" sz="800" b="0" u="none" strike="noStrike">
                          <a:effectLst/>
                          <a:latin typeface="inherit"/>
                          <a:hlinkClick r:id="rId7"/>
                        </a:rPr>
                        <a:t>wavelength</a:t>
                      </a:r>
                      <a:r>
                        <a:rPr lang="en-GB" sz="800" b="0" u="none" strike="noStrike">
                          <a:effectLst/>
                          <a:latin typeface="inherit"/>
                        </a:rPr>
                        <a:t> | </a:t>
                      </a:r>
                      <a:r>
                        <a:rPr lang="en-GB" sz="800" b="0" u="none" strike="noStrike">
                          <a:effectLst/>
                          <a:latin typeface="inherit"/>
                          <a:hlinkClick r:id="rId8"/>
                        </a:rPr>
                        <a:t>outpost</a:t>
                      </a:r>
                      <a:r>
                        <a:rPr lang="en-GB" sz="800" b="0" u="none" strike="noStrike">
                          <a:effectLst/>
                          <a:latin typeface="inherit"/>
                        </a:rPr>
                        <a:t> | </a:t>
                      </a:r>
                      <a:r>
                        <a:rPr lang="en-GB" sz="800" b="0" u="none" strike="noStrike">
                          <a:effectLst/>
                          <a:latin typeface="inherit"/>
                          <a:hlinkClick r:id="rId9"/>
                        </a:rPr>
                        <a:t>localzone</a:t>
                      </a:r>
                      <a:r>
                        <a:rPr lang="en-GB" sz="800" b="0" u="none" strike="noStrike">
                          <a:effectLst/>
                          <a:latin typeface="inherit"/>
                        </a:rPr>
                        <a:t>. If the traffic is not from a sublocation, the record displays a '-' symbol for this field.</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4</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866531868"/>
                  </a:ext>
                </a:extLst>
              </a:tr>
              <a:tr h="377569">
                <a:tc>
                  <a:txBody>
                    <a:bodyPr/>
                    <a:lstStyle/>
                    <a:p>
                      <a:pPr fontAlgn="t" latinLnBrk="0"/>
                      <a:r>
                        <a:rPr lang="en-IE" sz="800" b="0" u="none" strike="noStrike">
                          <a:effectLst/>
                          <a:latin typeface="inherit"/>
                        </a:rPr>
                        <a:t>sublocation-id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ID of the sublocation that contains the network interface for which traffic is recorded. If the traffic is not from a sublocation, the record displays a '-' symbol for this field.</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4</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254411502"/>
                  </a:ext>
                </a:extLst>
              </a:tr>
              <a:tr h="561760">
                <a:tc>
                  <a:txBody>
                    <a:bodyPr/>
                    <a:lstStyle/>
                    <a:p>
                      <a:pPr fontAlgn="t" latinLnBrk="0"/>
                      <a:r>
                        <a:rPr lang="en-IE" sz="800" b="0" u="none" strike="noStrike">
                          <a:effectLst/>
                          <a:latin typeface="inherit"/>
                        </a:rPr>
                        <a:t>pkt-src-aws-service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The name of the subset of </a:t>
                      </a:r>
                      <a:r>
                        <a:rPr lang="en-IE" sz="800" b="0" u="none" strike="noStrike" dirty="0">
                          <a:effectLst/>
                          <a:latin typeface="inherit"/>
                          <a:hlinkClick r:id="rId10"/>
                        </a:rPr>
                        <a:t>IP address ranges</a:t>
                      </a:r>
                      <a:r>
                        <a:rPr lang="en-IE" sz="800" b="0" u="none" strike="noStrike" dirty="0">
                          <a:effectLst/>
                          <a:latin typeface="inherit"/>
                        </a:rPr>
                        <a:t> for the pkt-srcaddr field, if the source IP address is for an AWS service. The possible values are: </a:t>
                      </a:r>
                      <a:r>
                        <a:rPr lang="en-IE" sz="600" b="0" u="none" strike="noStrike" dirty="0">
                          <a:effectLst/>
                          <a:latin typeface="inherit"/>
                        </a:rPr>
                        <a:t>AMAZON | AMAZON_APPFLOW | </a:t>
                      </a:r>
                      <a:r>
                        <a:rPr lang="en-IE" sz="600" b="1" u="none" strike="noStrike" dirty="0">
                          <a:effectLst/>
                          <a:latin typeface="inherit"/>
                        </a:rPr>
                        <a:t>AMAZON_CONNECT </a:t>
                      </a:r>
                      <a:r>
                        <a:rPr lang="en-IE" sz="600" b="0" u="none" strike="noStrike" dirty="0">
                          <a:effectLst/>
                          <a:latin typeface="inherit"/>
                        </a:rPr>
                        <a:t>| API_GATEWAY | CHIME_MEETINGS | CHIME_VOICECONNECTOR | CLOUD9 | CLOUDFRONT | CODEBUILD | DYNAMODB | EBS | </a:t>
                      </a:r>
                      <a:r>
                        <a:rPr lang="en-IE" sz="600" b="1" u="none" strike="noStrike" dirty="0">
                          <a:effectLst/>
                          <a:latin typeface="inherit"/>
                        </a:rPr>
                        <a:t>EC2</a:t>
                      </a:r>
                      <a:r>
                        <a:rPr lang="en-IE" sz="600" b="0" u="none" strike="noStrike" dirty="0">
                          <a:effectLst/>
                          <a:latin typeface="inherit"/>
                        </a:rPr>
                        <a:t> | EC2_INSTANCE_CONNECT | GLOBALACCELERATOR | KINESIS_VIDEO_STREAMS | ROUTE53 | ROUTE53_HEALTHCHECKS | ROUTE53_HEALTHCHECKS_PUBLISHING | ROUTE53_RESOLVER | </a:t>
                      </a:r>
                      <a:r>
                        <a:rPr lang="en-IE" sz="600" b="1" u="none" strike="noStrike" dirty="0">
                          <a:effectLst/>
                          <a:latin typeface="inherit"/>
                        </a:rPr>
                        <a:t>S3</a:t>
                      </a:r>
                      <a:r>
                        <a:rPr lang="en-IE" sz="600" b="0" u="none" strike="noStrike" dirty="0">
                          <a:effectLst/>
                          <a:latin typeface="inherit"/>
                        </a:rPr>
                        <a:t> | WORKSPACES_GATEWAYS.</a:t>
                      </a:r>
                    </a:p>
                    <a:p>
                      <a:pPr fontAlgn="t" latinLnBrk="0"/>
                      <a:r>
                        <a:rPr lang="en-IE" sz="800" b="1" u="none" strike="noStrike" dirty="0">
                          <a:effectLst/>
                          <a:latin typeface="inherit"/>
                        </a:rPr>
                        <a:t>Parquet data type:</a:t>
                      </a:r>
                      <a:r>
                        <a:rPr lang="en-IE" sz="800" b="0" u="none" strike="noStrike" dirty="0">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5</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503579002"/>
                  </a:ext>
                </a:extLst>
              </a:tr>
              <a:tr h="377569">
                <a:tc>
                  <a:txBody>
                    <a:bodyPr/>
                    <a:lstStyle/>
                    <a:p>
                      <a:pPr fontAlgn="t" latinLnBrk="0"/>
                      <a:r>
                        <a:rPr lang="en-IE" sz="800" b="0" u="none" strike="noStrike">
                          <a:effectLst/>
                          <a:latin typeface="inherit"/>
                        </a:rPr>
                        <a:t>pkt-dst-aws-service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name of the subset of IP address ranges for the </a:t>
                      </a:r>
                      <a:r>
                        <a:rPr lang="en-GB" sz="800" b="0" u="none" strike="noStrike" dirty="0" err="1">
                          <a:effectLst/>
                          <a:latin typeface="inherit"/>
                        </a:rPr>
                        <a:t>pkt-dstaddr</a:t>
                      </a:r>
                      <a:r>
                        <a:rPr lang="en-GB" sz="800" b="0" u="none" strike="noStrike" dirty="0">
                          <a:effectLst/>
                          <a:latin typeface="inherit"/>
                        </a:rPr>
                        <a:t> field, if the destination IP address is for an AWS service. For a list of possible values, see the </a:t>
                      </a:r>
                      <a:r>
                        <a:rPr lang="en-GB" sz="800" b="0" u="none" strike="noStrike" dirty="0" err="1">
                          <a:effectLst/>
                          <a:latin typeface="inherit"/>
                        </a:rPr>
                        <a:t>pkt</a:t>
                      </a:r>
                      <a:r>
                        <a:rPr lang="en-GB" sz="800" b="0" u="none" strike="noStrike" dirty="0">
                          <a:effectLst/>
                          <a:latin typeface="inherit"/>
                        </a:rPr>
                        <a:t>-</a:t>
                      </a:r>
                      <a:r>
                        <a:rPr lang="en-GB" sz="800" b="0" u="none" strike="noStrike" dirty="0" err="1">
                          <a:effectLst/>
                          <a:latin typeface="inherit"/>
                        </a:rPr>
                        <a:t>src</a:t>
                      </a:r>
                      <a:r>
                        <a:rPr lang="en-GB" sz="800" b="0" u="none" strike="noStrike" dirty="0">
                          <a:effectLst/>
                          <a:latin typeface="inherit"/>
                        </a:rPr>
                        <a:t>-</a:t>
                      </a:r>
                      <a:r>
                        <a:rPr lang="en-GB" sz="800" b="0" u="none" strike="noStrike" dirty="0" err="1">
                          <a:effectLst/>
                          <a:latin typeface="inherit"/>
                        </a:rPr>
                        <a:t>aws</a:t>
                      </a:r>
                      <a:r>
                        <a:rPr lang="en-GB" sz="800" b="0" u="none" strike="noStrike" dirty="0">
                          <a:effectLst/>
                          <a:latin typeface="inherit"/>
                        </a:rPr>
                        <a:t>-service field.</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5</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192389101"/>
                  </a:ext>
                </a:extLst>
              </a:tr>
              <a:tr h="254775">
                <a:tc>
                  <a:txBody>
                    <a:bodyPr/>
                    <a:lstStyle/>
                    <a:p>
                      <a:pPr fontAlgn="t" latinLnBrk="0"/>
                      <a:r>
                        <a:rPr lang="en-IE" sz="800" b="1" u="none" strike="noStrike" dirty="0">
                          <a:effectLst/>
                          <a:latin typeface="inherit"/>
                        </a:rPr>
                        <a:t>flow-direction</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direction of the flow with respect to the interface where traffic is captured. The possible values are: ingress | egress.</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5</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973201803"/>
                  </a:ext>
                </a:extLst>
              </a:tr>
              <a:tr h="1237127">
                <a:tc>
                  <a:txBody>
                    <a:bodyPr/>
                    <a:lstStyle/>
                    <a:p>
                      <a:pPr fontAlgn="t" latinLnBrk="0"/>
                      <a:r>
                        <a:rPr lang="en-IE" sz="800" b="1" u="none" strike="noStrike" dirty="0">
                          <a:effectLst/>
                          <a:latin typeface="inherit"/>
                        </a:rPr>
                        <a:t>traffic-path</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path that egress traffic takes to the destination. To determine whether the traffic is egress traffic, check the flow-direction field. The possible values are as follows. If none of the values apply, the field is set to -.</a:t>
                      </a:r>
                    </a:p>
                    <a:p>
                      <a:pPr fontAlgn="t" latinLnBrk="0">
                        <a:buFont typeface="Arial" panose="020B0604020202020204" pitchFamily="34" charset="0"/>
                        <a:buChar char="•"/>
                      </a:pPr>
                      <a:r>
                        <a:rPr lang="en-GB" sz="700" b="0" u="none" strike="noStrike" dirty="0">
                          <a:effectLst/>
                          <a:latin typeface="inherit"/>
                        </a:rPr>
                        <a:t>1 — Through another resource in the same VPC</a:t>
                      </a:r>
                    </a:p>
                    <a:p>
                      <a:pPr fontAlgn="t" latinLnBrk="0">
                        <a:buFont typeface="Arial" panose="020B0604020202020204" pitchFamily="34" charset="0"/>
                        <a:buChar char="•"/>
                      </a:pPr>
                      <a:r>
                        <a:rPr lang="en-GB" sz="700" b="0" u="none" strike="noStrike" dirty="0">
                          <a:effectLst/>
                          <a:latin typeface="inherit"/>
                        </a:rPr>
                        <a:t>2 — Through an internet gateway or a gateway VPC endpoint</a:t>
                      </a:r>
                    </a:p>
                    <a:p>
                      <a:pPr fontAlgn="t" latinLnBrk="0">
                        <a:buFont typeface="Arial" panose="020B0604020202020204" pitchFamily="34" charset="0"/>
                        <a:buChar char="•"/>
                      </a:pPr>
                      <a:r>
                        <a:rPr lang="en-GB" sz="700" b="0" u="none" strike="noStrike" dirty="0">
                          <a:effectLst/>
                          <a:latin typeface="inherit"/>
                        </a:rPr>
                        <a:t>3 — Through a virtual private gateway</a:t>
                      </a:r>
                    </a:p>
                    <a:p>
                      <a:pPr fontAlgn="t" latinLnBrk="0">
                        <a:buFont typeface="Arial" panose="020B0604020202020204" pitchFamily="34" charset="0"/>
                        <a:buChar char="•"/>
                      </a:pPr>
                      <a:r>
                        <a:rPr lang="en-GB" sz="700" b="0" u="none" strike="noStrike" dirty="0">
                          <a:effectLst/>
                          <a:latin typeface="inherit"/>
                        </a:rPr>
                        <a:t>4 — Through an intra-region VPC peering connection  </a:t>
                      </a:r>
                      <a:r>
                        <a:rPr lang="en-GB" sz="700" b="0" u="none" strike="noStrike" dirty="0" err="1">
                          <a:effectLst/>
                          <a:latin typeface="inherit"/>
                        </a:rPr>
                        <a:t>vpcs</a:t>
                      </a:r>
                      <a:r>
                        <a:rPr lang="en-GB" sz="700" b="0" u="none" strike="noStrike" dirty="0">
                          <a:effectLst/>
                          <a:latin typeface="inherit"/>
                        </a:rPr>
                        <a:t> in dub-</a:t>
                      </a:r>
                      <a:r>
                        <a:rPr lang="en-GB" sz="700" b="0" u="none" strike="noStrike" dirty="0" err="1">
                          <a:effectLst/>
                          <a:latin typeface="inherit"/>
                        </a:rPr>
                        <a:t>ldub</a:t>
                      </a:r>
                      <a:endParaRPr lang="en-GB" sz="700" b="0" u="none" strike="noStrike" dirty="0">
                        <a:effectLst/>
                        <a:latin typeface="inherit"/>
                      </a:endParaRPr>
                    </a:p>
                    <a:p>
                      <a:pPr fontAlgn="t" latinLnBrk="0">
                        <a:buFont typeface="Arial" panose="020B0604020202020204" pitchFamily="34" charset="0"/>
                        <a:buChar char="•"/>
                      </a:pPr>
                      <a:r>
                        <a:rPr lang="en-GB" sz="700" b="0" u="none" strike="noStrike" dirty="0">
                          <a:effectLst/>
                          <a:latin typeface="inherit"/>
                        </a:rPr>
                        <a:t>5 — Through an inter-region VPC peering connection </a:t>
                      </a:r>
                      <a:r>
                        <a:rPr lang="en-GB" sz="700" b="0" u="none" strike="noStrike" dirty="0" err="1">
                          <a:effectLst/>
                          <a:latin typeface="inherit"/>
                        </a:rPr>
                        <a:t>vpc</a:t>
                      </a:r>
                      <a:r>
                        <a:rPr lang="en-GB" sz="700" b="0" u="none" strike="noStrike" dirty="0">
                          <a:effectLst/>
                          <a:latin typeface="inherit"/>
                        </a:rPr>
                        <a:t> dub </a:t>
                      </a:r>
                      <a:r>
                        <a:rPr lang="en-GB" sz="700" b="0" u="none" strike="noStrike" dirty="0" err="1">
                          <a:effectLst/>
                          <a:latin typeface="inherit"/>
                        </a:rPr>
                        <a:t>lon</a:t>
                      </a:r>
                      <a:endParaRPr lang="en-GB" sz="700" b="0" u="none" strike="noStrike" dirty="0">
                        <a:effectLst/>
                        <a:latin typeface="inherit"/>
                      </a:endParaRPr>
                    </a:p>
                    <a:p>
                      <a:pPr fontAlgn="t" latinLnBrk="0">
                        <a:buFont typeface="Arial" panose="020B0604020202020204" pitchFamily="34" charset="0"/>
                        <a:buChar char="•"/>
                      </a:pPr>
                      <a:r>
                        <a:rPr lang="en-GB" sz="700" b="0" u="none" strike="noStrike" dirty="0">
                          <a:effectLst/>
                          <a:latin typeface="inherit"/>
                        </a:rPr>
                        <a:t>6 — Through a local gateway</a:t>
                      </a:r>
                    </a:p>
                    <a:p>
                      <a:pPr fontAlgn="t" latinLnBrk="0">
                        <a:buFont typeface="Arial" panose="020B0604020202020204" pitchFamily="34" charset="0"/>
                        <a:buChar char="•"/>
                      </a:pPr>
                      <a:r>
                        <a:rPr lang="en-GB" sz="700" b="0" u="none" strike="noStrike" dirty="0">
                          <a:effectLst/>
                          <a:latin typeface="inherit"/>
                        </a:rPr>
                        <a:t>7 — Through a gateway VPC endpoint (Nitro-based instances only)</a:t>
                      </a:r>
                    </a:p>
                    <a:p>
                      <a:pPr fontAlgn="t" latinLnBrk="0">
                        <a:buFont typeface="Arial" panose="020B0604020202020204" pitchFamily="34" charset="0"/>
                        <a:buChar char="•"/>
                      </a:pPr>
                      <a:r>
                        <a:rPr lang="en-GB" sz="700" b="0" u="none" strike="noStrike" dirty="0">
                          <a:effectLst/>
                          <a:latin typeface="inherit"/>
                        </a:rPr>
                        <a:t>8 — Through an internet gateway (Nitro-based instances only)</a:t>
                      </a:r>
                    </a:p>
                    <a:p>
                      <a:pPr fontAlgn="t" latinLnBrk="0"/>
                      <a:r>
                        <a:rPr lang="en-GB" sz="800" b="1" u="none" strike="noStrike" dirty="0">
                          <a:effectLst/>
                          <a:latin typeface="inherit"/>
                        </a:rPr>
                        <a:t>Parquet data type:</a:t>
                      </a:r>
                      <a:r>
                        <a:rPr lang="en-GB" sz="800" b="0" u="none" strike="noStrike" dirty="0">
                          <a:effectLst/>
                          <a:latin typeface="inherit"/>
                        </a:rPr>
                        <a:t> INT_32</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5</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01563237"/>
                  </a:ext>
                </a:extLst>
              </a:tr>
            </a:tbl>
          </a:graphicData>
        </a:graphic>
      </p:graphicFrame>
    </p:spTree>
    <p:extLst>
      <p:ext uri="{BB962C8B-B14F-4D97-AF65-F5344CB8AC3E}">
        <p14:creationId xmlns:p14="http://schemas.microsoft.com/office/powerpoint/2010/main" val="18422883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4B6DBA70-AFB7-4ECE-85D5-C6E3EDB61D07}"/>
              </a:ext>
            </a:extLst>
          </p:cNvPr>
          <p:cNvGraphicFramePr>
            <a:graphicFrameLocks noGrp="1"/>
          </p:cNvGraphicFramePr>
          <p:nvPr>
            <p:extLst>
              <p:ext uri="{D42A27DB-BD31-4B8C-83A1-F6EECF244321}">
                <p14:modId xmlns:p14="http://schemas.microsoft.com/office/powerpoint/2010/main" val="1582645341"/>
              </p:ext>
            </p:extLst>
          </p:nvPr>
        </p:nvGraphicFramePr>
        <p:xfrm>
          <a:off x="0" y="-215340"/>
          <a:ext cx="11574200" cy="7069776"/>
        </p:xfrm>
        <a:graphic>
          <a:graphicData uri="http://schemas.openxmlformats.org/drawingml/2006/table">
            <a:tbl>
              <a:tblPr/>
              <a:tblGrid>
                <a:gridCol w="1035438">
                  <a:extLst>
                    <a:ext uri="{9D8B030D-6E8A-4147-A177-3AD203B41FA5}">
                      <a16:colId xmlns:a16="http://schemas.microsoft.com/office/drawing/2014/main" val="1497026218"/>
                    </a:ext>
                  </a:extLst>
                </a:gridCol>
                <a:gridCol w="517720">
                  <a:extLst>
                    <a:ext uri="{9D8B030D-6E8A-4147-A177-3AD203B41FA5}">
                      <a16:colId xmlns:a16="http://schemas.microsoft.com/office/drawing/2014/main" val="3729334904"/>
                    </a:ext>
                  </a:extLst>
                </a:gridCol>
                <a:gridCol w="517720">
                  <a:extLst>
                    <a:ext uri="{9D8B030D-6E8A-4147-A177-3AD203B41FA5}">
                      <a16:colId xmlns:a16="http://schemas.microsoft.com/office/drawing/2014/main" val="3770427803"/>
                    </a:ext>
                  </a:extLst>
                </a:gridCol>
                <a:gridCol w="8952097">
                  <a:extLst>
                    <a:ext uri="{9D8B030D-6E8A-4147-A177-3AD203B41FA5}">
                      <a16:colId xmlns:a16="http://schemas.microsoft.com/office/drawing/2014/main" val="2203144166"/>
                    </a:ext>
                  </a:extLst>
                </a:gridCol>
                <a:gridCol w="551225">
                  <a:extLst>
                    <a:ext uri="{9D8B030D-6E8A-4147-A177-3AD203B41FA5}">
                      <a16:colId xmlns:a16="http://schemas.microsoft.com/office/drawing/2014/main" val="924443599"/>
                    </a:ext>
                  </a:extLst>
                </a:gridCol>
              </a:tblGrid>
              <a:tr h="217641">
                <a:tc>
                  <a:txBody>
                    <a:bodyPr/>
                    <a:lstStyle/>
                    <a:p>
                      <a:pPr algn="l" fontAlgn="t" latinLnBrk="0"/>
                      <a:r>
                        <a:rPr lang="en-IE" sz="900" b="1" dirty="0">
                          <a:solidFill>
                            <a:srgbClr val="545B64"/>
                          </a:solidFill>
                          <a:effectLst>
                            <a:outerShdw blurRad="38100" dist="38100" dir="2700000" algn="tl">
                              <a:srgbClr val="000000">
                                <a:alpha val="43137"/>
                              </a:srgbClr>
                            </a:outerShdw>
                          </a:effectLst>
                        </a:rPr>
                        <a:t>Field</a:t>
                      </a:r>
                    </a:p>
                  </a:txBody>
                  <a:tcPr marL="14361" marR="14361" marT="7180" marB="7180">
                    <a:lnL w="12700" cap="flat" cmpd="sng" algn="ctr">
                      <a:solidFill>
                        <a:srgbClr val="D5DBDB"/>
                      </a:solidFill>
                      <a:prstDash val="solid"/>
                      <a:round/>
                      <a:headEnd type="none" w="med" len="med"/>
                      <a:tailEnd type="none" w="med" len="med"/>
                    </a:lnL>
                    <a:lnR w="12700" cap="flat" cmpd="sng" algn="ctr">
                      <a:solidFill>
                        <a:srgbClr val="D5DBDB"/>
                      </a:solidFill>
                      <a:prstDash val="solid"/>
                      <a:round/>
                      <a:headEnd type="none" w="med" len="med"/>
                      <a:tailEnd type="none" w="med" len="med"/>
                    </a:lnR>
                    <a:lnT w="12700"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AFAFA"/>
                    </a:solidFill>
                  </a:tcPr>
                </a:tc>
                <a:tc>
                  <a:txBody>
                    <a:bodyPr/>
                    <a:lstStyle/>
                    <a:p>
                      <a:pPr algn="l" fontAlgn="t" latinLnBrk="0"/>
                      <a:r>
                        <a:rPr lang="en-IE" sz="900" b="1" dirty="0">
                          <a:solidFill>
                            <a:srgbClr val="545B64"/>
                          </a:solidFill>
                          <a:effectLst>
                            <a:outerShdw blurRad="38100" dist="38100" dir="2700000" algn="tl">
                              <a:srgbClr val="000000">
                                <a:alpha val="43137"/>
                              </a:srgbClr>
                            </a:outerShdw>
                          </a:effectLst>
                        </a:rPr>
                        <a:t>GF Field</a:t>
                      </a:r>
                    </a:p>
                  </a:txBody>
                  <a:tcPr marL="14361" marR="14361" marT="7180" marB="7180">
                    <a:lnL w="12700" cap="flat" cmpd="sng" algn="ctr">
                      <a:solidFill>
                        <a:srgbClr val="D5DBDB"/>
                      </a:solidFill>
                      <a:prstDash val="solid"/>
                      <a:round/>
                      <a:headEnd type="none" w="med" len="med"/>
                      <a:tailEnd type="none" w="med" len="med"/>
                    </a:lnL>
                    <a:lnR w="12700" cap="flat" cmpd="sng" algn="ctr">
                      <a:solidFill>
                        <a:srgbClr val="D5DBDB"/>
                      </a:solidFill>
                      <a:prstDash val="solid"/>
                      <a:round/>
                      <a:headEnd type="none" w="med" len="med"/>
                      <a:tailEnd type="none" w="med" len="med"/>
                    </a:lnR>
                    <a:lnT w="12700"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AFAFA"/>
                    </a:solidFill>
                  </a:tcPr>
                </a:tc>
                <a:tc>
                  <a:txBody>
                    <a:bodyPr/>
                    <a:lstStyle/>
                    <a:p>
                      <a:pPr algn="l" fontAlgn="t" latinLnBrk="0"/>
                      <a:r>
                        <a:rPr lang="en-IE" sz="900" b="1" dirty="0">
                          <a:solidFill>
                            <a:srgbClr val="545B64"/>
                          </a:solidFill>
                          <a:effectLst>
                            <a:outerShdw blurRad="38100" dist="38100" dir="2700000" algn="tl">
                              <a:srgbClr val="000000">
                                <a:alpha val="43137"/>
                              </a:srgbClr>
                            </a:outerShdw>
                          </a:effectLst>
                        </a:rPr>
                        <a:t>Extended</a:t>
                      </a:r>
                    </a:p>
                  </a:txBody>
                  <a:tcPr marL="14361" marR="14361" marT="7180" marB="7180">
                    <a:lnL w="12700" cap="flat" cmpd="sng" algn="ctr">
                      <a:solidFill>
                        <a:srgbClr val="D5DBDB"/>
                      </a:solidFill>
                      <a:prstDash val="solid"/>
                      <a:round/>
                      <a:headEnd type="none" w="med" len="med"/>
                      <a:tailEnd type="none" w="med" len="med"/>
                    </a:lnL>
                    <a:lnR w="12700" cap="flat" cmpd="sng" algn="ctr">
                      <a:solidFill>
                        <a:srgbClr val="D5DBDB"/>
                      </a:solidFill>
                      <a:prstDash val="solid"/>
                      <a:round/>
                      <a:headEnd type="none" w="med" len="med"/>
                      <a:tailEnd type="none" w="med" len="med"/>
                    </a:lnR>
                    <a:lnT w="12700"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AFAFA"/>
                    </a:solidFill>
                  </a:tcPr>
                </a:tc>
                <a:tc>
                  <a:txBody>
                    <a:bodyPr/>
                    <a:lstStyle/>
                    <a:p>
                      <a:pPr algn="l" fontAlgn="t" latinLnBrk="0"/>
                      <a:r>
                        <a:rPr lang="en-IE" sz="900" b="1">
                          <a:solidFill>
                            <a:srgbClr val="545B64"/>
                          </a:solidFill>
                          <a:effectLst>
                            <a:outerShdw blurRad="38100" dist="38100" dir="2700000" algn="tl">
                              <a:srgbClr val="000000">
                                <a:alpha val="43137"/>
                              </a:srgbClr>
                            </a:outerShdw>
                          </a:effectLst>
                        </a:rPr>
                        <a:t>Description</a:t>
                      </a:r>
                    </a:p>
                  </a:txBody>
                  <a:tcPr marL="14361" marR="14361" marT="7180" marB="7180">
                    <a:lnL w="12700" cap="flat" cmpd="sng" algn="ctr">
                      <a:solidFill>
                        <a:srgbClr val="D5DBDB"/>
                      </a:solidFill>
                      <a:prstDash val="solid"/>
                      <a:round/>
                      <a:headEnd type="none" w="med" len="med"/>
                      <a:tailEnd type="none" w="med" len="med"/>
                    </a:lnL>
                    <a:lnR w="12700" cap="flat" cmpd="sng" algn="ctr">
                      <a:solidFill>
                        <a:srgbClr val="D5DBDB"/>
                      </a:solidFill>
                      <a:prstDash val="solid"/>
                      <a:round/>
                      <a:headEnd type="none" w="med" len="med"/>
                      <a:tailEnd type="none" w="med" len="med"/>
                    </a:lnR>
                    <a:lnT w="12700"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AFAFA"/>
                    </a:solidFill>
                  </a:tcPr>
                </a:tc>
                <a:tc>
                  <a:txBody>
                    <a:bodyPr/>
                    <a:lstStyle/>
                    <a:p>
                      <a:pPr algn="l" fontAlgn="t" latinLnBrk="0"/>
                      <a:r>
                        <a:rPr lang="en-IE" sz="600" b="1" dirty="0">
                          <a:solidFill>
                            <a:srgbClr val="545B64"/>
                          </a:solidFill>
                          <a:effectLst>
                            <a:outerShdw blurRad="38100" dist="38100" dir="2700000" algn="tl">
                              <a:srgbClr val="000000">
                                <a:alpha val="43137"/>
                              </a:srgbClr>
                            </a:outerShdw>
                          </a:effectLst>
                        </a:rPr>
                        <a:t>Version</a:t>
                      </a:r>
                    </a:p>
                  </a:txBody>
                  <a:tcPr marL="14361" marR="14361" marT="7180" marB="7180">
                    <a:lnL w="12700"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12700"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AFAFA"/>
                    </a:solidFill>
                  </a:tcPr>
                </a:tc>
                <a:extLst>
                  <a:ext uri="{0D108BD9-81ED-4DB2-BD59-A6C34878D82A}">
                    <a16:rowId xmlns:a16="http://schemas.microsoft.com/office/drawing/2014/main" val="3009555220"/>
                  </a:ext>
                </a:extLst>
              </a:tr>
              <a:tr h="716434">
                <a:tc>
                  <a:txBody>
                    <a:bodyPr/>
                    <a:lstStyle/>
                    <a:p>
                      <a:pPr fontAlgn="t" latinLnBrk="0"/>
                      <a:r>
                        <a:rPr lang="en-IE" sz="800" b="0" u="none" strike="noStrike" dirty="0">
                          <a:effectLst/>
                          <a:latin typeface="inherit"/>
                        </a:rPr>
                        <a:t>version</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VPC Flow Logs version. If you use the default format, the version is 2. If you use a custom format, the version is the highest version among the specified fields. For example, if you specify only fields from version 2, the version is 2. If you specify a mixture of fields from versions 2, 3, and 4, the version is 4.</a:t>
                      </a:r>
                    </a:p>
                    <a:p>
                      <a:pPr fontAlgn="t" latinLnBrk="0"/>
                      <a:r>
                        <a:rPr lang="en-GB" sz="800" b="1" u="none" strike="noStrike">
                          <a:effectLst/>
                          <a:latin typeface="inherit"/>
                        </a:rPr>
                        <a:t>Parquet data type:</a:t>
                      </a:r>
                      <a:r>
                        <a:rPr lang="en-GB" sz="800" b="0" u="none" strike="noStrike">
                          <a:effectLst/>
                          <a:latin typeface="inherit"/>
                        </a:rPr>
                        <a:t> INT_32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dirty="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760633035"/>
                  </a:ext>
                </a:extLst>
              </a:tr>
              <a:tr h="653220">
                <a:tc>
                  <a:txBody>
                    <a:bodyPr/>
                    <a:lstStyle/>
                    <a:p>
                      <a:pPr fontAlgn="t" latinLnBrk="0"/>
                      <a:r>
                        <a:rPr lang="en-IE" sz="800" b="0" u="none" strike="noStrike" dirty="0">
                          <a:effectLst/>
                          <a:latin typeface="inherit"/>
                        </a:rPr>
                        <a:t>account-id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meta</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AWS account ID of the owner of the source network interface for which traffic is recorded. If the network interface is created by an AWS service, for example when creating a VPC endpoint or Network Load Balancer, the record might display unknown for this field.</a:t>
                      </a:r>
                    </a:p>
                    <a:p>
                      <a:pPr fontAlgn="t" latinLnBrk="0"/>
                      <a:r>
                        <a:rPr lang="en-GB" sz="800" b="1" u="none" strike="noStrike">
                          <a:effectLst/>
                          <a:latin typeface="inherit"/>
                        </a:rPr>
                        <a:t>Parquet data type:</a:t>
                      </a:r>
                      <a:r>
                        <a:rPr lang="en-GB" sz="800" b="0" u="none" strike="noStrike">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962518128"/>
                  </a:ext>
                </a:extLst>
              </a:tr>
              <a:tr h="664982">
                <a:tc>
                  <a:txBody>
                    <a:bodyPr/>
                    <a:lstStyle/>
                    <a:p>
                      <a:pPr fontAlgn="t" latinLnBrk="0"/>
                      <a:r>
                        <a:rPr lang="en-IE" sz="800" b="0" u="none" strike="noStrike" dirty="0">
                          <a:effectLst/>
                          <a:latin typeface="inherit"/>
                        </a:rPr>
                        <a:t>interface-id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IN int if Ingress</a:t>
                      </a:r>
                    </a:p>
                    <a:p>
                      <a:pPr fontAlgn="t" latinLnBrk="0"/>
                      <a:endParaRPr lang="en-IE" sz="800" b="0" u="none" strike="noStrike" dirty="0">
                        <a:effectLst/>
                        <a:latin typeface="inherit"/>
                      </a:endParaRPr>
                    </a:p>
                    <a:p>
                      <a:pPr marL="0" marR="0" lvl="0" indent="0" algn="l" defTabSz="914400" rtl="0" eaLnBrk="1" fontAlgn="t" latinLnBrk="0" hangingPunct="1">
                        <a:lnSpc>
                          <a:spcPct val="100000"/>
                        </a:lnSpc>
                        <a:spcBef>
                          <a:spcPts val="0"/>
                        </a:spcBef>
                        <a:spcAft>
                          <a:spcPts val="0"/>
                        </a:spcAft>
                        <a:buClrTx/>
                        <a:buSzTx/>
                        <a:buFontTx/>
                        <a:buNone/>
                        <a:tabLst/>
                        <a:defRPr/>
                      </a:pPr>
                      <a:r>
                        <a:rPr lang="en-IE" sz="800" b="0" u="none" strike="noStrike" dirty="0">
                          <a:effectLst/>
                          <a:latin typeface="inherit"/>
                        </a:rPr>
                        <a:t>OUT int if Egress</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ID of the network interface for which the traffic is recorded.</a:t>
                      </a:r>
                    </a:p>
                    <a:p>
                      <a:pPr fontAlgn="t" latinLnBrk="0"/>
                      <a:r>
                        <a:rPr lang="en-GB" sz="800" b="1" u="none" strike="noStrike">
                          <a:effectLst/>
                          <a:latin typeface="inherit"/>
                        </a:rPr>
                        <a:t>Parquet data type:</a:t>
                      </a:r>
                      <a:r>
                        <a:rPr lang="en-GB" sz="800" b="0" u="none" strike="noStrike">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726693970"/>
                  </a:ext>
                </a:extLst>
              </a:tr>
              <a:tr h="590004">
                <a:tc>
                  <a:txBody>
                    <a:bodyPr/>
                    <a:lstStyle/>
                    <a:p>
                      <a:pPr fontAlgn="t" latinLnBrk="0"/>
                      <a:r>
                        <a:rPr lang="en-IE" sz="800" b="0" u="none" strike="noStrike" dirty="0" err="1">
                          <a:effectLst/>
                          <a:latin typeface="inherit"/>
                        </a:rPr>
                        <a:t>srcaddr</a:t>
                      </a:r>
                      <a:endParaRPr lang="en-IE" sz="800" b="0" u="none" strike="noStrike" dirty="0">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srcip</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source address for incoming traffic, or the IPv4 or IPv6 address of the network interface for outgoing traffic on the network interface. The IPv4 address of the network interface is always its private IPv4 address. See also </a:t>
                      </a:r>
                      <a:r>
                        <a:rPr lang="en-GB" sz="800" b="0" u="none" strike="noStrike" dirty="0" err="1">
                          <a:effectLst/>
                          <a:latin typeface="inherit"/>
                        </a:rPr>
                        <a:t>pkt-srcaddr</a:t>
                      </a:r>
                      <a:r>
                        <a:rPr lang="en-GB" sz="800" b="0" u="none" strike="noStrike" dirty="0">
                          <a:effectLst/>
                          <a:latin typeface="inherit"/>
                        </a:rPr>
                        <a:t>.</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846365640"/>
                  </a:ext>
                </a:extLst>
              </a:tr>
              <a:tr h="590004">
                <a:tc>
                  <a:txBody>
                    <a:bodyPr/>
                    <a:lstStyle/>
                    <a:p>
                      <a:pPr fontAlgn="t" latinLnBrk="0"/>
                      <a:r>
                        <a:rPr lang="en-IE" sz="800" b="0" u="none" strike="noStrike" dirty="0" err="1">
                          <a:effectLst/>
                          <a:latin typeface="inherit"/>
                        </a:rPr>
                        <a:t>dstaddr</a:t>
                      </a:r>
                      <a:endParaRPr lang="en-IE" sz="800" b="0" u="none" strike="noStrike" dirty="0">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err="1">
                          <a:effectLst/>
                          <a:latin typeface="inherit"/>
                        </a:rPr>
                        <a:t>dstip</a:t>
                      </a:r>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destination address for outgoing traffic, or the IPv4 or IPv6 address of the network interface for incoming traffic on the network interface. The IPv4 address of the network interface is always its private IPv4 address. See also </a:t>
                      </a:r>
                      <a:r>
                        <a:rPr lang="en-GB" sz="800" b="0" u="none" strike="noStrike" dirty="0" err="1">
                          <a:effectLst/>
                          <a:latin typeface="inherit"/>
                        </a:rPr>
                        <a:t>pkt-dstaddr</a:t>
                      </a:r>
                      <a:r>
                        <a:rPr lang="en-GB" sz="800" b="0" u="none" strike="noStrike" dirty="0">
                          <a:effectLst/>
                          <a:latin typeface="inherit"/>
                        </a:rPr>
                        <a:t>.</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697571357"/>
                  </a:ext>
                </a:extLst>
              </a:tr>
              <a:tr h="252225">
                <a:tc>
                  <a:txBody>
                    <a:bodyPr/>
                    <a:lstStyle/>
                    <a:p>
                      <a:pPr fontAlgn="t" latinLnBrk="0"/>
                      <a:r>
                        <a:rPr lang="en-IE" sz="800" b="0" u="none" strike="noStrike" dirty="0" err="1">
                          <a:effectLst/>
                          <a:latin typeface="inherit"/>
                        </a:rPr>
                        <a:t>srcport</a:t>
                      </a:r>
                      <a:endParaRPr lang="en-IE" sz="800" b="0" u="none" strike="noStrike" dirty="0">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err="1">
                          <a:effectLst/>
                          <a:latin typeface="inherit"/>
                        </a:rPr>
                        <a:t>srcport</a:t>
                      </a:r>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source port of the traffic.</a:t>
                      </a:r>
                    </a:p>
                    <a:p>
                      <a:pPr fontAlgn="t" latinLnBrk="0"/>
                      <a:r>
                        <a:rPr lang="en-GB" sz="800" b="1" u="none" strike="noStrike">
                          <a:effectLst/>
                          <a:latin typeface="inherit"/>
                        </a:rPr>
                        <a:t>Parquet data type:</a:t>
                      </a:r>
                      <a:r>
                        <a:rPr lang="en-GB" sz="800" b="0" u="none" strike="noStrike">
                          <a:effectLst/>
                          <a:latin typeface="inherit"/>
                        </a:rPr>
                        <a:t> INT_32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554676834"/>
                  </a:ext>
                </a:extLst>
              </a:tr>
              <a:tr h="252225">
                <a:tc>
                  <a:txBody>
                    <a:bodyPr/>
                    <a:lstStyle/>
                    <a:p>
                      <a:pPr fontAlgn="t" latinLnBrk="0"/>
                      <a:r>
                        <a:rPr lang="en-IE" sz="800" b="0" u="none" strike="noStrike" dirty="0" err="1">
                          <a:effectLst/>
                          <a:latin typeface="inherit"/>
                        </a:rPr>
                        <a:t>dstport</a:t>
                      </a:r>
                      <a:endParaRPr lang="en-IE" sz="800" b="0" u="none" strike="noStrike" dirty="0">
                        <a:effectLst/>
                        <a:latin typeface="inherit"/>
                      </a:endParaRP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err="1">
                          <a:effectLst/>
                          <a:latin typeface="inherit"/>
                        </a:rPr>
                        <a:t>dstport</a:t>
                      </a:r>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destination port of the traffic.</a:t>
                      </a:r>
                    </a:p>
                    <a:p>
                      <a:pPr fontAlgn="t" latinLnBrk="0"/>
                      <a:r>
                        <a:rPr lang="en-GB" sz="800" b="1" u="none" strike="noStrike">
                          <a:effectLst/>
                          <a:latin typeface="inherit"/>
                        </a:rPr>
                        <a:t>Parquet data type:</a:t>
                      </a:r>
                      <a:r>
                        <a:rPr lang="en-GB" sz="800" b="0" u="none" strike="noStrike">
                          <a:effectLst/>
                          <a:latin typeface="inherit"/>
                        </a:rPr>
                        <a:t> INT_32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47538360"/>
                  </a:ext>
                </a:extLst>
              </a:tr>
              <a:tr h="337147">
                <a:tc>
                  <a:txBody>
                    <a:bodyPr/>
                    <a:lstStyle/>
                    <a:p>
                      <a:pPr fontAlgn="t" latinLnBrk="0"/>
                      <a:r>
                        <a:rPr lang="en-IE" sz="800" b="0" u="none" strike="noStrike" dirty="0">
                          <a:effectLst/>
                          <a:latin typeface="inherit"/>
                        </a:rPr>
                        <a:t>protocol</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protocol</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IANA protocol number of the traffic. For more information, see </a:t>
                      </a:r>
                      <a:r>
                        <a:rPr lang="en-GB" sz="800" b="0" u="none" strike="noStrike">
                          <a:effectLst/>
                          <a:latin typeface="inherit"/>
                          <a:hlinkClick r:id="rId2"/>
                        </a:rPr>
                        <a:t>Assigned Internet Protocol Numbers</a:t>
                      </a:r>
                      <a:r>
                        <a:rPr lang="en-GB" sz="800" b="0" u="none" strike="noStrike">
                          <a:effectLst/>
                          <a:latin typeface="inherit"/>
                        </a:rPr>
                        <a:t>.</a:t>
                      </a:r>
                    </a:p>
                    <a:p>
                      <a:pPr fontAlgn="t" latinLnBrk="0"/>
                      <a:r>
                        <a:rPr lang="en-GB" sz="800" b="1" u="none" strike="noStrike">
                          <a:effectLst/>
                          <a:latin typeface="inherit"/>
                        </a:rPr>
                        <a:t>Parquet data type:</a:t>
                      </a:r>
                      <a:r>
                        <a:rPr lang="en-GB" sz="800" b="0" u="none" strike="noStrike">
                          <a:effectLst/>
                          <a:latin typeface="inherit"/>
                        </a:rPr>
                        <a:t> INT_32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968216328"/>
                  </a:ext>
                </a:extLst>
              </a:tr>
              <a:tr h="252225">
                <a:tc>
                  <a:txBody>
                    <a:bodyPr/>
                    <a:lstStyle/>
                    <a:p>
                      <a:pPr fontAlgn="t" latinLnBrk="0"/>
                      <a:r>
                        <a:rPr lang="en-IE" sz="800" b="0" u="none" strike="noStrike" dirty="0">
                          <a:effectLst/>
                          <a:latin typeface="inherit"/>
                        </a:rPr>
                        <a:t>packets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packets</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number of packets transferred during the flow.</a:t>
                      </a:r>
                    </a:p>
                    <a:p>
                      <a:pPr fontAlgn="t" latinLnBrk="0"/>
                      <a:r>
                        <a:rPr lang="en-GB" sz="800" b="1" u="none" strike="noStrike">
                          <a:effectLst/>
                          <a:latin typeface="inherit"/>
                        </a:rPr>
                        <a:t>Parquet data type:</a:t>
                      </a:r>
                      <a:r>
                        <a:rPr lang="en-GB" sz="800" b="0" u="none" strike="noStrike">
                          <a:effectLst/>
                          <a:latin typeface="inherit"/>
                        </a:rPr>
                        <a:t> INT_64</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421146517"/>
                  </a:ext>
                </a:extLst>
              </a:tr>
              <a:tr h="252225">
                <a:tc>
                  <a:txBody>
                    <a:bodyPr/>
                    <a:lstStyle/>
                    <a:p>
                      <a:pPr fontAlgn="t" latinLnBrk="0"/>
                      <a:r>
                        <a:rPr lang="en-IE" sz="800" b="0" u="none" strike="noStrike" dirty="0">
                          <a:effectLst/>
                          <a:latin typeface="inherit"/>
                        </a:rPr>
                        <a:t>bytes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bytes</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number of bytes transferred during the flow.</a:t>
                      </a:r>
                    </a:p>
                    <a:p>
                      <a:pPr fontAlgn="t" latinLnBrk="0"/>
                      <a:r>
                        <a:rPr lang="en-GB" sz="800" b="1" u="none" strike="noStrike">
                          <a:effectLst/>
                          <a:latin typeface="inherit"/>
                        </a:rPr>
                        <a:t>Parquet data type:</a:t>
                      </a:r>
                      <a:r>
                        <a:rPr lang="en-GB" sz="800" b="0" u="none" strike="noStrike">
                          <a:effectLst/>
                          <a:latin typeface="inherit"/>
                        </a:rPr>
                        <a:t> INT_64</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429982716"/>
                  </a:ext>
                </a:extLst>
              </a:tr>
              <a:tr h="526790">
                <a:tc>
                  <a:txBody>
                    <a:bodyPr/>
                    <a:lstStyle/>
                    <a:p>
                      <a:pPr fontAlgn="t" latinLnBrk="0"/>
                      <a:r>
                        <a:rPr lang="en-IE" sz="800" b="0" u="none" strike="noStrike" dirty="0">
                          <a:effectLst/>
                          <a:latin typeface="inherit"/>
                        </a:rPr>
                        <a:t>start</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start</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time, in Unix seconds, when the first packet of the flow was received within the aggregation interval. This might be up to 60 seconds after the packet was transmitted or received on the network interface.</a:t>
                      </a:r>
                    </a:p>
                    <a:p>
                      <a:pPr fontAlgn="t" latinLnBrk="0"/>
                      <a:r>
                        <a:rPr lang="en-GB" sz="800" b="1" u="none" strike="noStrike" dirty="0">
                          <a:effectLst/>
                          <a:latin typeface="inherit"/>
                        </a:rPr>
                        <a:t>Parquet data type:</a:t>
                      </a:r>
                      <a:r>
                        <a:rPr lang="en-GB" sz="800" b="0" u="none" strike="noStrike" dirty="0">
                          <a:effectLst/>
                          <a:latin typeface="inherit"/>
                        </a:rPr>
                        <a:t> INT_64</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12737754"/>
                  </a:ext>
                </a:extLst>
              </a:tr>
              <a:tr h="526790">
                <a:tc>
                  <a:txBody>
                    <a:bodyPr/>
                    <a:lstStyle/>
                    <a:p>
                      <a:pPr fontAlgn="t" latinLnBrk="0"/>
                      <a:r>
                        <a:rPr lang="en-IE" sz="800" b="0" u="none" strike="noStrike" dirty="0">
                          <a:effectLst/>
                          <a:latin typeface="inherit"/>
                        </a:rPr>
                        <a:t>end</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duration</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time, in Unix seconds, when the last packet of the flow was received within the aggregation interval. This might be up to 60 seconds after the packet was transmitted or received on the network interface.</a:t>
                      </a:r>
                    </a:p>
                    <a:p>
                      <a:pPr fontAlgn="t" latinLnBrk="0"/>
                      <a:r>
                        <a:rPr lang="en-GB" sz="800" b="1" u="none" strike="noStrike" dirty="0">
                          <a:effectLst/>
                          <a:latin typeface="inherit"/>
                        </a:rPr>
                        <a:t>Parquet data type:</a:t>
                      </a:r>
                      <a:r>
                        <a:rPr lang="en-GB" sz="800" b="0" u="none" strike="noStrike" dirty="0">
                          <a:effectLst/>
                          <a:latin typeface="inherit"/>
                        </a:rPr>
                        <a:t> INT_64</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452882491"/>
                  </a:ext>
                </a:extLst>
              </a:tr>
              <a:tr h="590004">
                <a:tc>
                  <a:txBody>
                    <a:bodyPr/>
                    <a:lstStyle/>
                    <a:p>
                      <a:pPr fontAlgn="t" latinLnBrk="0"/>
                      <a:r>
                        <a:rPr lang="en-IE" sz="800" b="0" u="none" strike="noStrike" dirty="0">
                          <a:effectLst/>
                          <a:latin typeface="inherit"/>
                        </a:rPr>
                        <a:t>action</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FW Event </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action that is associated with the traffic:</a:t>
                      </a:r>
                    </a:p>
                    <a:p>
                      <a:pPr fontAlgn="t" latinLnBrk="0">
                        <a:buFont typeface="Arial" panose="020B0604020202020204" pitchFamily="34" charset="0"/>
                        <a:buChar char="•"/>
                      </a:pPr>
                      <a:r>
                        <a:rPr lang="en-GB" sz="800" b="0" u="none" strike="noStrike" dirty="0">
                          <a:effectLst/>
                          <a:latin typeface="inherit"/>
                        </a:rPr>
                        <a:t>ACCEPT — The recorded traffic was permitted by the security groups and network ACLs.</a:t>
                      </a:r>
                    </a:p>
                    <a:p>
                      <a:pPr fontAlgn="t" latinLnBrk="0">
                        <a:buFont typeface="Arial" panose="020B0604020202020204" pitchFamily="34" charset="0"/>
                        <a:buChar char="•"/>
                      </a:pPr>
                      <a:r>
                        <a:rPr lang="en-GB" sz="800" b="0" u="none" strike="noStrike" dirty="0">
                          <a:effectLst/>
                          <a:latin typeface="inherit"/>
                        </a:rPr>
                        <a:t>REJECT — The recorded traffic was not permitted by the security groups or network ACLs.</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946012827"/>
                  </a:ext>
                </a:extLst>
              </a:tr>
              <a:tr h="605753">
                <a:tc>
                  <a:txBody>
                    <a:bodyPr/>
                    <a:lstStyle/>
                    <a:p>
                      <a:pPr fontAlgn="t" latinLnBrk="0"/>
                      <a:r>
                        <a:rPr lang="en-IE" sz="800" b="0" u="none" strike="noStrike" dirty="0">
                          <a:effectLst/>
                          <a:latin typeface="inherit"/>
                        </a:rPr>
                        <a:t>log-status</a:t>
                      </a:r>
                    </a:p>
                  </a:txBody>
                  <a:tcPr marL="14361" marR="14361" marT="7180" marB="7180">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logging status of the flow log:</a:t>
                      </a:r>
                    </a:p>
                    <a:p>
                      <a:pPr fontAlgn="t" latinLnBrk="0">
                        <a:buFont typeface="Arial" panose="020B0604020202020204" pitchFamily="34" charset="0"/>
                        <a:buChar char="•"/>
                      </a:pPr>
                      <a:r>
                        <a:rPr lang="en-GB" sz="800" b="0" u="none" strike="noStrike" dirty="0">
                          <a:effectLst/>
                          <a:latin typeface="inherit"/>
                        </a:rPr>
                        <a:t>OK — Data is logging normally to the chosen destinations.</a:t>
                      </a:r>
                    </a:p>
                    <a:p>
                      <a:pPr fontAlgn="t" latinLnBrk="0">
                        <a:buFont typeface="Arial" panose="020B0604020202020204" pitchFamily="34" charset="0"/>
                        <a:buChar char="•"/>
                      </a:pPr>
                      <a:r>
                        <a:rPr lang="en-GB" sz="800" b="0" u="none" strike="noStrike" dirty="0">
                          <a:effectLst/>
                          <a:latin typeface="inherit"/>
                        </a:rPr>
                        <a:t>NODATA — There was no network traffic to or from the network interface during the aggregation interval.</a:t>
                      </a:r>
                    </a:p>
                    <a:p>
                      <a:pPr fontAlgn="t" latinLnBrk="0">
                        <a:buFont typeface="Arial" panose="020B0604020202020204" pitchFamily="34" charset="0"/>
                        <a:buChar char="•"/>
                      </a:pPr>
                      <a:r>
                        <a:rPr lang="en-GB" sz="800" b="0" u="none" strike="noStrike" dirty="0">
                          <a:effectLst/>
                          <a:latin typeface="inherit"/>
                        </a:rPr>
                        <a:t>SKIPDATA — Some flow log records were skipped during the aggregation interval. This might be because of an internal capacity constraint, or an internal error.</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dirty="0">
                          <a:effectLst/>
                        </a:rPr>
                        <a:t>2</a:t>
                      </a:r>
                    </a:p>
                  </a:txBody>
                  <a:tcPr marL="14361" marR="14361" marT="7180" marB="7180">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537768343"/>
                  </a:ext>
                </a:extLst>
              </a:tr>
            </a:tbl>
          </a:graphicData>
        </a:graphic>
      </p:graphicFrame>
    </p:spTree>
    <p:extLst>
      <p:ext uri="{BB962C8B-B14F-4D97-AF65-F5344CB8AC3E}">
        <p14:creationId xmlns:p14="http://schemas.microsoft.com/office/powerpoint/2010/main" val="480115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FFAC28AD-3B72-441C-9824-D4C6A4FB84CD}"/>
              </a:ext>
            </a:extLst>
          </p:cNvPr>
          <p:cNvGraphicFramePr>
            <a:graphicFrameLocks noGrp="1"/>
          </p:cNvGraphicFramePr>
          <p:nvPr>
            <p:extLst>
              <p:ext uri="{D42A27DB-BD31-4B8C-83A1-F6EECF244321}">
                <p14:modId xmlns:p14="http://schemas.microsoft.com/office/powerpoint/2010/main" val="45587224"/>
              </p:ext>
            </p:extLst>
          </p:nvPr>
        </p:nvGraphicFramePr>
        <p:xfrm>
          <a:off x="0" y="0"/>
          <a:ext cx="12192001" cy="6867525"/>
        </p:xfrm>
        <a:graphic>
          <a:graphicData uri="http://schemas.openxmlformats.org/drawingml/2006/table">
            <a:tbl>
              <a:tblPr/>
              <a:tblGrid>
                <a:gridCol w="685800">
                  <a:extLst>
                    <a:ext uri="{9D8B030D-6E8A-4147-A177-3AD203B41FA5}">
                      <a16:colId xmlns:a16="http://schemas.microsoft.com/office/drawing/2014/main" val="474411574"/>
                    </a:ext>
                  </a:extLst>
                </a:gridCol>
                <a:gridCol w="653902">
                  <a:extLst>
                    <a:ext uri="{9D8B030D-6E8A-4147-A177-3AD203B41FA5}">
                      <a16:colId xmlns:a16="http://schemas.microsoft.com/office/drawing/2014/main" val="2303770525"/>
                    </a:ext>
                  </a:extLst>
                </a:gridCol>
                <a:gridCol w="861238">
                  <a:extLst>
                    <a:ext uri="{9D8B030D-6E8A-4147-A177-3AD203B41FA5}">
                      <a16:colId xmlns:a16="http://schemas.microsoft.com/office/drawing/2014/main" val="3336919319"/>
                    </a:ext>
                  </a:extLst>
                </a:gridCol>
                <a:gridCol w="9439130">
                  <a:extLst>
                    <a:ext uri="{9D8B030D-6E8A-4147-A177-3AD203B41FA5}">
                      <a16:colId xmlns:a16="http://schemas.microsoft.com/office/drawing/2014/main" val="2590339677"/>
                    </a:ext>
                  </a:extLst>
                </a:gridCol>
                <a:gridCol w="551931">
                  <a:extLst>
                    <a:ext uri="{9D8B030D-6E8A-4147-A177-3AD203B41FA5}">
                      <a16:colId xmlns:a16="http://schemas.microsoft.com/office/drawing/2014/main" val="509951572"/>
                    </a:ext>
                  </a:extLst>
                </a:gridCol>
              </a:tblGrid>
              <a:tr h="257929">
                <a:tc>
                  <a:txBody>
                    <a:bodyPr/>
                    <a:lstStyle/>
                    <a:p>
                      <a:pPr fontAlgn="t" latinLnBrk="0"/>
                      <a:r>
                        <a:rPr lang="en-IE" sz="800" b="0" u="none" strike="noStrike" dirty="0" err="1">
                          <a:effectLst/>
                          <a:latin typeface="inherit"/>
                        </a:rPr>
                        <a:t>vpc</a:t>
                      </a:r>
                      <a:r>
                        <a:rPr lang="en-IE" sz="800" b="0" u="none" strike="noStrike" dirty="0">
                          <a:effectLst/>
                          <a:latin typeface="inherit"/>
                        </a:rPr>
                        <a:t>-id</a:t>
                      </a:r>
                    </a:p>
                  </a:txBody>
                  <a:tcPr marL="9122" marR="9122" marT="4561" marB="4561">
                    <a:lnL>
                      <a:noFill/>
                    </a:lnL>
                    <a:lnR w="4763" cap="flat" cmpd="sng" algn="ctr">
                      <a:solidFill>
                        <a:srgbClr val="D5DBDB"/>
                      </a:solidFill>
                      <a:prstDash val="solid"/>
                      <a:round/>
                      <a:headEnd type="none" w="med" len="med"/>
                      <a:tailEnd type="none" w="med" len="med"/>
                    </a:lnR>
                    <a:lnT>
                      <a:noFill/>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a:noFill/>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meta</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a:noFill/>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ID of the VPC that contains the network interface for which the traffic is recorded.</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a:noFill/>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a:noFill/>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97395208"/>
                  </a:ext>
                </a:extLst>
              </a:tr>
              <a:tr h="332621">
                <a:tc>
                  <a:txBody>
                    <a:bodyPr/>
                    <a:lstStyle/>
                    <a:p>
                      <a:pPr fontAlgn="t" latinLnBrk="0"/>
                      <a:r>
                        <a:rPr lang="en-IE" sz="800" b="0" u="none" strike="noStrike" dirty="0">
                          <a:effectLst/>
                          <a:latin typeface="inherit"/>
                        </a:rPr>
                        <a:t>subnet-id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Meta</a:t>
                      </a:r>
                    </a:p>
                    <a:p>
                      <a:pPr fontAlgn="t" latinLnBrk="0"/>
                      <a:r>
                        <a:rPr lang="en-IE" sz="800" b="0" u="none" strike="noStrike" dirty="0">
                          <a:effectLst/>
                          <a:latin typeface="inherit"/>
                        </a:rPr>
                        <a:t>Not needed as site </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ID of the subnet that contains the network interface for which the traffic is recorded.</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604109089"/>
                  </a:ext>
                </a:extLst>
              </a:tr>
              <a:tr h="382243">
                <a:tc>
                  <a:txBody>
                    <a:bodyPr/>
                    <a:lstStyle/>
                    <a:p>
                      <a:pPr fontAlgn="t" latinLnBrk="0"/>
                      <a:r>
                        <a:rPr lang="en-IE" sz="800" b="0" u="none" strike="noStrike" dirty="0">
                          <a:effectLst/>
                          <a:latin typeface="inherit"/>
                        </a:rPr>
                        <a:t>instance-id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meta</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ID of the instance that's associated with network interface for which the traffic is recorded, if the instance is owned by you. Returns a '-' symbol for a </a:t>
                      </a:r>
                      <a:r>
                        <a:rPr lang="en-GB" sz="800" b="0" u="none" strike="noStrike">
                          <a:effectLst/>
                          <a:latin typeface="inherit"/>
                          <a:hlinkClick r:id="rId2"/>
                        </a:rPr>
                        <a:t>requester-managed network interface</a:t>
                      </a:r>
                      <a:r>
                        <a:rPr lang="en-GB" sz="800" b="0" u="none" strike="noStrike">
                          <a:effectLst/>
                          <a:latin typeface="inherit"/>
                        </a:rPr>
                        <a:t>; for example, the network interface for a NAT gateway.</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768180455"/>
                  </a:ext>
                </a:extLst>
              </a:tr>
              <a:tr h="1065969">
                <a:tc>
                  <a:txBody>
                    <a:bodyPr/>
                    <a:lstStyle/>
                    <a:p>
                      <a:pPr fontAlgn="t" latinLnBrk="0"/>
                      <a:r>
                        <a:rPr lang="en-IE" sz="800" b="1" u="none" strike="noStrike" dirty="0" err="1">
                          <a:effectLst/>
                          <a:latin typeface="inherit"/>
                        </a:rPr>
                        <a:t>tcp</a:t>
                      </a:r>
                      <a:r>
                        <a:rPr lang="en-IE" sz="800" b="1" u="none" strike="noStrike" dirty="0">
                          <a:effectLst/>
                          <a:latin typeface="inherit"/>
                        </a:rPr>
                        <a:t>-flags</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1" u="none" strike="noStrike" dirty="0">
                          <a:effectLst/>
                          <a:latin typeface="inherit"/>
                        </a:rPr>
                        <a:t>Flags</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1"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bitmask value for the following TCP flags:</a:t>
                      </a:r>
                    </a:p>
                    <a:p>
                      <a:pPr fontAlgn="t" latinLnBrk="0">
                        <a:buFont typeface="Arial" panose="020B0604020202020204" pitchFamily="34" charset="0"/>
                        <a:buChar char="•"/>
                      </a:pPr>
                      <a:r>
                        <a:rPr lang="en-GB" sz="700" b="0" u="none" strike="noStrike" dirty="0">
                          <a:effectLst/>
                          <a:latin typeface="inherit"/>
                        </a:rPr>
                        <a:t>SYN — 2</a:t>
                      </a:r>
                    </a:p>
                    <a:p>
                      <a:pPr fontAlgn="t" latinLnBrk="0">
                        <a:buFont typeface="Arial" panose="020B0604020202020204" pitchFamily="34" charset="0"/>
                        <a:buChar char="•"/>
                      </a:pPr>
                      <a:r>
                        <a:rPr lang="en-GB" sz="700" b="0" u="none" strike="noStrike" dirty="0">
                          <a:effectLst/>
                          <a:latin typeface="inherit"/>
                        </a:rPr>
                        <a:t>SYN-ACK — 18</a:t>
                      </a:r>
                    </a:p>
                    <a:p>
                      <a:pPr fontAlgn="t" latinLnBrk="0">
                        <a:buFont typeface="Arial" panose="020B0604020202020204" pitchFamily="34" charset="0"/>
                        <a:buChar char="•"/>
                      </a:pPr>
                      <a:r>
                        <a:rPr lang="en-GB" sz="700" b="0" u="none" strike="noStrike" dirty="0">
                          <a:effectLst/>
                          <a:latin typeface="inherit"/>
                        </a:rPr>
                        <a:t>FIN — 1</a:t>
                      </a:r>
                    </a:p>
                    <a:p>
                      <a:pPr fontAlgn="t" latinLnBrk="0">
                        <a:buFont typeface="Arial" panose="020B0604020202020204" pitchFamily="34" charset="0"/>
                        <a:buChar char="•"/>
                      </a:pPr>
                      <a:r>
                        <a:rPr lang="en-GB" sz="700" b="0" u="none" strike="noStrike" dirty="0">
                          <a:effectLst/>
                          <a:latin typeface="inherit"/>
                        </a:rPr>
                        <a:t>RST — 4</a:t>
                      </a:r>
                    </a:p>
                    <a:p>
                      <a:pPr fontAlgn="t" latinLnBrk="0"/>
                      <a:r>
                        <a:rPr lang="en-GB" sz="800" b="0" u="none" strike="noStrike" dirty="0">
                          <a:effectLst/>
                          <a:latin typeface="inherit"/>
                        </a:rPr>
                        <a:t>ACK is reported only when it's accompanied with SYN.</a:t>
                      </a:r>
                    </a:p>
                    <a:p>
                      <a:pPr fontAlgn="t" latinLnBrk="0"/>
                      <a:r>
                        <a:rPr lang="en-GB" sz="800" b="0" u="none" strike="noStrike" dirty="0">
                          <a:effectLst/>
                          <a:latin typeface="inherit"/>
                        </a:rPr>
                        <a:t>TCP flags can be OR-ed during the aggregation interval. For short connections, the flags might be set on the same line in the flow log record, for example, 19 for SYN-ACK and FIN, and 3 for SYN and FIN. For an example, see </a:t>
                      </a:r>
                      <a:r>
                        <a:rPr lang="en-GB" sz="800" b="0" u="none" strike="noStrike" dirty="0">
                          <a:effectLst/>
                          <a:latin typeface="inherit"/>
                          <a:hlinkClick r:id="rId3"/>
                        </a:rPr>
                        <a:t>TCP flag sequence</a:t>
                      </a:r>
                      <a:r>
                        <a:rPr lang="en-GB" sz="800" b="0" u="none" strike="noStrike" dirty="0">
                          <a:effectLst/>
                          <a:latin typeface="inherit"/>
                        </a:rPr>
                        <a:t>.</a:t>
                      </a:r>
                    </a:p>
                    <a:p>
                      <a:pPr fontAlgn="t" latinLnBrk="0"/>
                      <a:r>
                        <a:rPr lang="en-GB" sz="800" b="1" u="none" strike="noStrike" dirty="0">
                          <a:effectLst/>
                          <a:latin typeface="inherit"/>
                        </a:rPr>
                        <a:t>Parquet data type:</a:t>
                      </a:r>
                      <a:r>
                        <a:rPr lang="en-GB" sz="800" b="0" u="none" strike="noStrike" dirty="0">
                          <a:effectLst/>
                          <a:latin typeface="inherit"/>
                        </a:rPr>
                        <a:t> INT_32</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667529936"/>
                  </a:ext>
                </a:extLst>
              </a:tr>
              <a:tr h="257929">
                <a:tc>
                  <a:txBody>
                    <a:bodyPr/>
                    <a:lstStyle/>
                    <a:p>
                      <a:pPr fontAlgn="t" latinLnBrk="0"/>
                      <a:r>
                        <a:rPr lang="en-IE" sz="800" b="0" u="none" strike="noStrike" dirty="0">
                          <a:effectLst/>
                          <a:latin typeface="inherit"/>
                        </a:rPr>
                        <a:t>type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meta</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type of traffic. The possible values are: IPv4 | IPv6 | EFA. For more information, see </a:t>
                      </a:r>
                      <a:r>
                        <a:rPr lang="en-GB" sz="800" b="0" u="none" strike="noStrike">
                          <a:effectLst/>
                          <a:latin typeface="inherit"/>
                          <a:hlinkClick r:id="rId4"/>
                        </a:rPr>
                        <a:t>Elastic Fabric Adapter</a:t>
                      </a:r>
                      <a:r>
                        <a:rPr lang="en-GB" sz="800" b="0" u="none" strike="noStrike">
                          <a:effectLst/>
                          <a:latin typeface="inherit"/>
                        </a:rPr>
                        <a:t>.</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169468112"/>
                  </a:ext>
                </a:extLst>
              </a:tr>
              <a:tr h="540862">
                <a:tc>
                  <a:txBody>
                    <a:bodyPr/>
                    <a:lstStyle/>
                    <a:p>
                      <a:pPr fontAlgn="t" latinLnBrk="0"/>
                      <a:r>
                        <a:rPr lang="en-IE" sz="800" b="1" u="none" strike="noStrike" dirty="0">
                          <a:effectLst/>
                          <a:latin typeface="inherit"/>
                        </a:rPr>
                        <a:t>pkt-srcaddr</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1" u="none" strike="noStrike" dirty="0">
                          <a:effectLst/>
                          <a:latin typeface="inherit"/>
                        </a:rPr>
                        <a:t>Nexthop </a:t>
                      </a:r>
                    </a:p>
                    <a:p>
                      <a:pPr fontAlgn="t" latinLnBrk="0"/>
                      <a:r>
                        <a:rPr lang="en-IE" sz="800" b="1" u="none" strike="noStrike" dirty="0">
                          <a:effectLst/>
                          <a:latin typeface="inherit"/>
                        </a:rPr>
                        <a:t>if != </a:t>
                      </a:r>
                      <a:r>
                        <a:rPr lang="en-IE" sz="800" b="1" u="none" strike="noStrike" dirty="0" err="1">
                          <a:effectLst/>
                          <a:latin typeface="inherit"/>
                        </a:rPr>
                        <a:t>srcadd</a:t>
                      </a:r>
                      <a:endParaRPr lang="en-IE" sz="800" b="1"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1"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packet-level (original) source IP address of the traffic. Use this field with the </a:t>
                      </a:r>
                      <a:r>
                        <a:rPr lang="en-GB" sz="800" b="0" u="none" strike="noStrike" dirty="0" err="1">
                          <a:effectLst/>
                          <a:latin typeface="inherit"/>
                        </a:rPr>
                        <a:t>srcaddr</a:t>
                      </a:r>
                      <a:r>
                        <a:rPr lang="en-GB" sz="800" b="0" u="none" strike="noStrike" dirty="0">
                          <a:effectLst/>
                          <a:latin typeface="inherit"/>
                        </a:rPr>
                        <a:t> field to distinguish between the IP address of an intermediate layer through which traffic flows, and the original source IP address of the traffic. For example, when traffic flows through </a:t>
                      </a:r>
                      <a:r>
                        <a:rPr lang="en-GB" sz="800" b="0" u="none" strike="noStrike" dirty="0">
                          <a:effectLst/>
                          <a:latin typeface="inherit"/>
                          <a:hlinkClick r:id="rId5"/>
                        </a:rPr>
                        <a:t>a network interface for a NAT gateway</a:t>
                      </a:r>
                      <a:r>
                        <a:rPr lang="en-GB" sz="800" b="0" u="none" strike="noStrike" dirty="0">
                          <a:effectLst/>
                          <a:latin typeface="inherit"/>
                        </a:rPr>
                        <a:t>, or where the IP address of a pod in Amazon </a:t>
                      </a:r>
                      <a:r>
                        <a:rPr lang="en-GB" sz="800" b="1" u="none" strike="noStrike" dirty="0">
                          <a:solidFill>
                            <a:srgbClr val="FF0000"/>
                          </a:solidFill>
                          <a:effectLst/>
                          <a:latin typeface="inherit"/>
                        </a:rPr>
                        <a:t>EKS</a:t>
                      </a:r>
                      <a:r>
                        <a:rPr lang="en-GB" sz="800" b="0" u="none" strike="noStrike" dirty="0">
                          <a:effectLst/>
                          <a:latin typeface="inherit"/>
                        </a:rPr>
                        <a:t> is different from the IP address of the network interface of the instance node on which the pod is running (for communication within a VPC).</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816852440"/>
                  </a:ext>
                </a:extLst>
              </a:tr>
              <a:tr h="540862">
                <a:tc>
                  <a:txBody>
                    <a:bodyPr/>
                    <a:lstStyle/>
                    <a:p>
                      <a:pPr fontAlgn="t" latinLnBrk="0"/>
                      <a:r>
                        <a:rPr lang="en-IE" sz="800" b="1" u="none" strike="noStrike" dirty="0">
                          <a:effectLst/>
                          <a:latin typeface="inherit"/>
                        </a:rPr>
                        <a:t>pkt-dstaddr</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1" u="none" strike="noStrike" dirty="0">
                          <a:effectLst/>
                          <a:latin typeface="inherit"/>
                        </a:rPr>
                        <a:t>Nexthop</a:t>
                      </a:r>
                    </a:p>
                    <a:p>
                      <a:pPr fontAlgn="t" latinLnBrk="0"/>
                      <a:r>
                        <a:rPr lang="en-IE" sz="800" b="1" u="none" strike="noStrike" dirty="0">
                          <a:effectLst/>
                          <a:latin typeface="inherit"/>
                        </a:rPr>
                        <a:t>If != </a:t>
                      </a:r>
                      <a:r>
                        <a:rPr lang="en-IE" sz="800" b="1" u="none" strike="noStrike" dirty="0" err="1">
                          <a:effectLst/>
                          <a:latin typeface="inherit"/>
                        </a:rPr>
                        <a:t>dsaddr</a:t>
                      </a:r>
                      <a:r>
                        <a:rPr lang="en-IE" sz="800" b="1" u="none" strike="noStrike" dirty="0">
                          <a:effectLst/>
                          <a:latin typeface="inherit"/>
                        </a:rPr>
                        <a:t> </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1"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packet-level (original) destination IP address for the traffic. Use this field with the dstaddr field to distinguish between the IP address of an intermediate layer through which traffic flows, and the final destination IP address of the traffic. For example, when traffic flows through </a:t>
                      </a:r>
                      <a:r>
                        <a:rPr lang="en-GB" sz="800" b="0" u="none" strike="noStrike">
                          <a:effectLst/>
                          <a:latin typeface="inherit"/>
                          <a:hlinkClick r:id="rId5"/>
                        </a:rPr>
                        <a:t>a network interface for a NAT gateway</a:t>
                      </a:r>
                      <a:r>
                        <a:rPr lang="en-GB" sz="800" b="0" u="none" strike="noStrike">
                          <a:effectLst/>
                          <a:latin typeface="inherit"/>
                        </a:rPr>
                        <a:t>, or where the IP address of a pod in Amazon EKS is different from the IP address of the network interface of the instance node on which the pod is running (for communication within a VPC).</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a:effectLst/>
                        </a:rPr>
                        <a:t>3</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531074682"/>
                  </a:ext>
                </a:extLst>
              </a:tr>
              <a:tr h="257929">
                <a:tc>
                  <a:txBody>
                    <a:bodyPr/>
                    <a:lstStyle/>
                    <a:p>
                      <a:pPr fontAlgn="t" latinLnBrk="0"/>
                      <a:r>
                        <a:rPr lang="en-IE" sz="800" b="0" u="none" strike="noStrike" dirty="0">
                          <a:effectLst/>
                          <a:latin typeface="inherit"/>
                        </a:rPr>
                        <a:t>region</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meta</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Region that contains the network interface for which traffic is recorded.</a:t>
                      </a:r>
                    </a:p>
                    <a:p>
                      <a:pPr fontAlgn="t" latinLnBrk="0"/>
                      <a:r>
                        <a:rPr lang="en-GB" sz="800" b="1" u="none" strike="noStrike" dirty="0">
                          <a:effectLst/>
                          <a:latin typeface="inherit"/>
                        </a:rPr>
                        <a:t>Parquet data type:</a:t>
                      </a:r>
                      <a:r>
                        <a:rPr lang="en-GB" sz="800" b="0" u="none" strike="noStrike" dirty="0">
                          <a:effectLst/>
                          <a:latin typeface="inherit"/>
                        </a:rPr>
                        <a:t> STRING   </a:t>
                      </a:r>
                      <a:r>
                        <a:rPr lang="en-GB" sz="800" b="0" u="none" strike="noStrike" dirty="0" err="1">
                          <a:effectLst/>
                          <a:latin typeface="inherit"/>
                        </a:rPr>
                        <a:t>eg</a:t>
                      </a:r>
                      <a:r>
                        <a:rPr lang="en-GB" sz="800" b="0" u="none" strike="noStrike" dirty="0">
                          <a:effectLst/>
                          <a:latin typeface="inherit"/>
                        </a:rPr>
                        <a:t> eu-west-1 (Dublin)</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4</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602731303"/>
                  </a:ext>
                </a:extLst>
              </a:tr>
              <a:tr h="327707">
                <a:tc>
                  <a:txBody>
                    <a:bodyPr/>
                    <a:lstStyle/>
                    <a:p>
                      <a:pPr fontAlgn="t" latinLnBrk="0"/>
                      <a:r>
                        <a:rPr lang="en-IE" sz="800" b="0" u="none" strike="noStrike" dirty="0" err="1">
                          <a:effectLst/>
                          <a:latin typeface="inherit"/>
                        </a:rPr>
                        <a:t>az</a:t>
                      </a:r>
                      <a:r>
                        <a:rPr lang="en-IE" sz="800" b="0" u="none" strike="noStrike" dirty="0">
                          <a:effectLst/>
                          <a:latin typeface="inherit"/>
                        </a:rPr>
                        <a:t>-id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meta</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ID of the Availability Zone that contains the network interface for which traffic is recorded. If the traffic is from a sublocation, the record displays a '-' symbol for this field.</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4</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587760462"/>
                  </a:ext>
                </a:extLst>
              </a:tr>
              <a:tr h="382243">
                <a:tc>
                  <a:txBody>
                    <a:bodyPr/>
                    <a:lstStyle/>
                    <a:p>
                      <a:pPr fontAlgn="t" latinLnBrk="0"/>
                      <a:r>
                        <a:rPr lang="en-IE" sz="800" b="0" dirty="0">
                          <a:effectLst/>
                        </a:rPr>
                        <a:t>sublocation-type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dirty="0">
                        <a:effectLs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dirty="0">
                          <a:effectLst/>
                        </a:rPr>
                        <a:t>meta</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type of sublocation that's returned in the sublocation-id field. The possible values are: </a:t>
                      </a:r>
                      <a:r>
                        <a:rPr lang="en-GB" sz="800" b="0" u="none" strike="noStrike">
                          <a:effectLst/>
                          <a:latin typeface="inherit"/>
                          <a:hlinkClick r:id="rId6"/>
                        </a:rPr>
                        <a:t>wavelength</a:t>
                      </a:r>
                      <a:r>
                        <a:rPr lang="en-GB" sz="800" b="0" u="none" strike="noStrike">
                          <a:effectLst/>
                          <a:latin typeface="inherit"/>
                        </a:rPr>
                        <a:t> | </a:t>
                      </a:r>
                      <a:r>
                        <a:rPr lang="en-GB" sz="800" b="0" u="none" strike="noStrike">
                          <a:effectLst/>
                          <a:latin typeface="inherit"/>
                          <a:hlinkClick r:id="rId7"/>
                        </a:rPr>
                        <a:t>outpost</a:t>
                      </a:r>
                      <a:r>
                        <a:rPr lang="en-GB" sz="800" b="0" u="none" strike="noStrike">
                          <a:effectLst/>
                          <a:latin typeface="inherit"/>
                        </a:rPr>
                        <a:t> | </a:t>
                      </a:r>
                      <a:r>
                        <a:rPr lang="en-GB" sz="800" b="0" u="none" strike="noStrike">
                          <a:effectLst/>
                          <a:latin typeface="inherit"/>
                          <a:hlinkClick r:id="rId8"/>
                        </a:rPr>
                        <a:t>localzone</a:t>
                      </a:r>
                      <a:r>
                        <a:rPr lang="en-GB" sz="800" b="0" u="none" strike="noStrike">
                          <a:effectLst/>
                          <a:latin typeface="inherit"/>
                        </a:rPr>
                        <a:t>. If the traffic is not from a sublocation, the record displays a '-' symbol for this field.</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4</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866531868"/>
                  </a:ext>
                </a:extLst>
              </a:tr>
              <a:tr h="327707">
                <a:tc>
                  <a:txBody>
                    <a:bodyPr/>
                    <a:lstStyle/>
                    <a:p>
                      <a:pPr fontAlgn="t" latinLnBrk="0"/>
                      <a:r>
                        <a:rPr lang="en-IE" sz="800" b="0" u="none" strike="noStrike" dirty="0">
                          <a:effectLst/>
                          <a:latin typeface="inherit"/>
                        </a:rPr>
                        <a:t>sublocation-id</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meta</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ID of the sublocation that contains the network interface for which traffic is recorded. If the traffic is not from a sublocation, the record displays a '-' symbol for this field.</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4</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254411502"/>
                  </a:ext>
                </a:extLst>
              </a:tr>
              <a:tr h="487573">
                <a:tc>
                  <a:txBody>
                    <a:bodyPr/>
                    <a:lstStyle/>
                    <a:p>
                      <a:pPr fontAlgn="t" latinLnBrk="0"/>
                      <a:r>
                        <a:rPr lang="en-IE" sz="800" b="0" u="none" strike="noStrike" dirty="0" err="1">
                          <a:effectLst/>
                          <a:latin typeface="inherit"/>
                        </a:rPr>
                        <a:t>pkt</a:t>
                      </a:r>
                      <a:r>
                        <a:rPr lang="en-IE" sz="800" b="0" u="none" strike="noStrike" dirty="0">
                          <a:effectLst/>
                          <a:latin typeface="inherit"/>
                        </a:rPr>
                        <a:t>-</a:t>
                      </a:r>
                      <a:r>
                        <a:rPr lang="en-IE" sz="800" b="0" u="none" strike="noStrike" dirty="0" err="1">
                          <a:effectLst/>
                          <a:latin typeface="inherit"/>
                        </a:rPr>
                        <a:t>src</a:t>
                      </a:r>
                      <a:r>
                        <a:rPr lang="en-IE" sz="800" b="0" u="none" strike="noStrike" dirty="0">
                          <a:effectLst/>
                          <a:latin typeface="inherit"/>
                        </a:rPr>
                        <a:t>-</a:t>
                      </a:r>
                      <a:r>
                        <a:rPr lang="en-IE" sz="800" b="0" u="none" strike="noStrike" dirty="0" err="1">
                          <a:effectLst/>
                          <a:latin typeface="inherit"/>
                        </a:rPr>
                        <a:t>aws</a:t>
                      </a:r>
                      <a:r>
                        <a:rPr lang="en-IE" sz="800" b="0" u="none" strike="noStrike" dirty="0">
                          <a:effectLst/>
                          <a:latin typeface="inherit"/>
                        </a:rPr>
                        <a:t>-service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Meta</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The name of the subset of </a:t>
                      </a:r>
                      <a:r>
                        <a:rPr lang="en-IE" sz="800" b="0" u="none" strike="noStrike" dirty="0">
                          <a:effectLst/>
                          <a:latin typeface="inherit"/>
                          <a:hlinkClick r:id="rId9"/>
                        </a:rPr>
                        <a:t>IP address ranges</a:t>
                      </a:r>
                      <a:r>
                        <a:rPr lang="en-IE" sz="800" b="0" u="none" strike="noStrike" dirty="0">
                          <a:effectLst/>
                          <a:latin typeface="inherit"/>
                        </a:rPr>
                        <a:t> for the pkt-srcaddr field, if the source IP address is for an AWS service. The possible values are: </a:t>
                      </a:r>
                      <a:r>
                        <a:rPr lang="en-IE" sz="600" b="0" u="none" strike="noStrike" dirty="0">
                          <a:effectLst/>
                          <a:latin typeface="inherit"/>
                        </a:rPr>
                        <a:t>AMAZON | AMAZON_APPFLOW | </a:t>
                      </a:r>
                      <a:r>
                        <a:rPr lang="en-IE" sz="600" b="1" u="none" strike="noStrike" dirty="0">
                          <a:effectLst/>
                          <a:latin typeface="inherit"/>
                        </a:rPr>
                        <a:t>AMAZON_CONNECT </a:t>
                      </a:r>
                      <a:r>
                        <a:rPr lang="en-IE" sz="600" b="0" u="none" strike="noStrike" dirty="0">
                          <a:effectLst/>
                          <a:latin typeface="inherit"/>
                        </a:rPr>
                        <a:t>| API_GATEWAY | CHIME_MEETINGS | CHIME_VOICECONNECTOR | CLOUD9 | CLOUDFRONT | CODEBUILD | DYNAMODB | EBS | </a:t>
                      </a:r>
                      <a:r>
                        <a:rPr lang="en-IE" sz="600" b="1" u="none" strike="noStrike" dirty="0">
                          <a:effectLst/>
                          <a:latin typeface="inherit"/>
                        </a:rPr>
                        <a:t>EC2</a:t>
                      </a:r>
                      <a:r>
                        <a:rPr lang="en-IE" sz="600" b="0" u="none" strike="noStrike" dirty="0">
                          <a:effectLst/>
                          <a:latin typeface="inherit"/>
                        </a:rPr>
                        <a:t> | EC2_INSTANCE_CONNECT | GLOBALACCELERATOR | KINESIS_VIDEO_STREAMS | ROUTE53 | ROUTE53_HEALTHCHECKS | ROUTE53_HEALTHCHECKS_PUBLISHING | ROUTE53_RESOLVER | </a:t>
                      </a:r>
                      <a:r>
                        <a:rPr lang="en-IE" sz="600" b="1" u="none" strike="noStrike" dirty="0">
                          <a:effectLst/>
                          <a:latin typeface="inherit"/>
                        </a:rPr>
                        <a:t>S3</a:t>
                      </a:r>
                      <a:r>
                        <a:rPr lang="en-IE" sz="600" b="0" u="none" strike="noStrike" dirty="0">
                          <a:effectLst/>
                          <a:latin typeface="inherit"/>
                        </a:rPr>
                        <a:t> | WORKSPACES_GATEWAYS.</a:t>
                      </a:r>
                    </a:p>
                    <a:p>
                      <a:pPr fontAlgn="t" latinLnBrk="0"/>
                      <a:r>
                        <a:rPr lang="en-IE" sz="800" b="1" u="none" strike="noStrike" dirty="0">
                          <a:effectLst/>
                          <a:latin typeface="inherit"/>
                        </a:rPr>
                        <a:t>Parquet data type:</a:t>
                      </a:r>
                      <a:r>
                        <a:rPr lang="en-IE" sz="800" b="0" u="none" strike="noStrike" dirty="0">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5</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503579002"/>
                  </a:ext>
                </a:extLst>
              </a:tr>
              <a:tr h="327707">
                <a:tc>
                  <a:txBody>
                    <a:bodyPr/>
                    <a:lstStyle/>
                    <a:p>
                      <a:pPr fontAlgn="t" latinLnBrk="0"/>
                      <a:r>
                        <a:rPr lang="en-IE" sz="800" b="0" u="none" strike="noStrike" dirty="0" err="1">
                          <a:effectLst/>
                          <a:latin typeface="inherit"/>
                        </a:rPr>
                        <a:t>pkt</a:t>
                      </a:r>
                      <a:r>
                        <a:rPr lang="en-IE" sz="800" b="0" u="none" strike="noStrike" dirty="0">
                          <a:effectLst/>
                          <a:latin typeface="inherit"/>
                        </a:rPr>
                        <a:t>-</a:t>
                      </a:r>
                      <a:r>
                        <a:rPr lang="en-IE" sz="800" b="0" u="none" strike="noStrike" dirty="0" err="1">
                          <a:effectLst/>
                          <a:latin typeface="inherit"/>
                        </a:rPr>
                        <a:t>dst</a:t>
                      </a:r>
                      <a:r>
                        <a:rPr lang="en-IE" sz="800" b="0" u="none" strike="noStrike" dirty="0">
                          <a:effectLst/>
                          <a:latin typeface="inherit"/>
                        </a:rPr>
                        <a:t>-</a:t>
                      </a:r>
                      <a:r>
                        <a:rPr lang="en-IE" sz="800" b="0" u="none" strike="noStrike" dirty="0" err="1">
                          <a:effectLst/>
                          <a:latin typeface="inherit"/>
                        </a:rPr>
                        <a:t>aws</a:t>
                      </a:r>
                      <a:r>
                        <a:rPr lang="en-IE" sz="800" b="0" u="none" strike="noStrike" dirty="0">
                          <a:effectLst/>
                          <a:latin typeface="inherit"/>
                        </a:rPr>
                        <a:t>-service</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0"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meta</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name of the subset of IP address ranges for the </a:t>
                      </a:r>
                      <a:r>
                        <a:rPr lang="en-GB" sz="800" b="0" u="none" strike="noStrike" dirty="0" err="1">
                          <a:effectLst/>
                          <a:latin typeface="inherit"/>
                        </a:rPr>
                        <a:t>pkt-dstaddr</a:t>
                      </a:r>
                      <a:r>
                        <a:rPr lang="en-GB" sz="800" b="0" u="none" strike="noStrike" dirty="0">
                          <a:effectLst/>
                          <a:latin typeface="inherit"/>
                        </a:rPr>
                        <a:t> field, if the destination IP address is for an AWS service. For a list of possible values, see the </a:t>
                      </a:r>
                      <a:r>
                        <a:rPr lang="en-GB" sz="800" b="0" u="none" strike="noStrike" dirty="0" err="1">
                          <a:effectLst/>
                          <a:latin typeface="inherit"/>
                        </a:rPr>
                        <a:t>pkt</a:t>
                      </a:r>
                      <a:r>
                        <a:rPr lang="en-GB" sz="800" b="0" u="none" strike="noStrike" dirty="0">
                          <a:effectLst/>
                          <a:latin typeface="inherit"/>
                        </a:rPr>
                        <a:t>-</a:t>
                      </a:r>
                      <a:r>
                        <a:rPr lang="en-GB" sz="800" b="0" u="none" strike="noStrike" dirty="0" err="1">
                          <a:effectLst/>
                          <a:latin typeface="inherit"/>
                        </a:rPr>
                        <a:t>src</a:t>
                      </a:r>
                      <a:r>
                        <a:rPr lang="en-GB" sz="800" b="0" u="none" strike="noStrike" dirty="0">
                          <a:effectLst/>
                          <a:latin typeface="inherit"/>
                        </a:rPr>
                        <a:t>-</a:t>
                      </a:r>
                      <a:r>
                        <a:rPr lang="en-GB" sz="800" b="0" u="none" strike="noStrike" dirty="0" err="1">
                          <a:effectLst/>
                          <a:latin typeface="inherit"/>
                        </a:rPr>
                        <a:t>aws</a:t>
                      </a:r>
                      <a:r>
                        <a:rPr lang="en-GB" sz="800" b="0" u="none" strike="noStrike" dirty="0">
                          <a:effectLst/>
                          <a:latin typeface="inherit"/>
                        </a:rPr>
                        <a:t>-service field.</a:t>
                      </a:r>
                    </a:p>
                    <a:p>
                      <a:pPr fontAlgn="t" latinLnBrk="0"/>
                      <a:r>
                        <a:rPr lang="en-GB" sz="800" b="1" u="none" strike="noStrike" dirty="0">
                          <a:effectLst/>
                          <a:latin typeface="inherit"/>
                        </a:rPr>
                        <a:t>Parquet data type:</a:t>
                      </a:r>
                      <a:r>
                        <a:rPr lang="en-GB" sz="800" b="0" u="none" strike="noStrike" dirty="0">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5</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3192389101"/>
                  </a:ext>
                </a:extLst>
              </a:tr>
              <a:tr h="257929">
                <a:tc>
                  <a:txBody>
                    <a:bodyPr/>
                    <a:lstStyle/>
                    <a:p>
                      <a:pPr fontAlgn="t" latinLnBrk="0"/>
                      <a:r>
                        <a:rPr lang="en-IE" sz="800" b="1" u="none" strike="noStrike" dirty="0">
                          <a:effectLst/>
                          <a:latin typeface="inherit"/>
                        </a:rPr>
                        <a:t>flow-direction</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1" u="none" strike="noStrike" dirty="0">
                          <a:effectLst/>
                          <a:latin typeface="inherit"/>
                        </a:rPr>
                        <a:t>direction</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1"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a:effectLst/>
                          <a:latin typeface="inherit"/>
                        </a:rPr>
                        <a:t>The direction of the flow with respect to the interface where traffic is captured. The possible values are: ingress | egress.</a:t>
                      </a:r>
                    </a:p>
                    <a:p>
                      <a:pPr fontAlgn="t" latinLnBrk="0"/>
                      <a:r>
                        <a:rPr lang="en-GB" sz="800" b="1" u="none" strike="noStrike">
                          <a:effectLst/>
                          <a:latin typeface="inherit"/>
                        </a:rPr>
                        <a:t>Parquet data type:</a:t>
                      </a:r>
                      <a:r>
                        <a:rPr lang="en-GB" sz="800" b="0" u="none" strike="noStrike">
                          <a:effectLst/>
                          <a:latin typeface="inherit"/>
                        </a:rPr>
                        <a:t> STRING</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a:effectLst/>
                          <a:latin typeface="inherit"/>
                        </a:rPr>
                        <a:t>5</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1973201803"/>
                  </a:ext>
                </a:extLst>
              </a:tr>
              <a:tr h="1120315">
                <a:tc>
                  <a:txBody>
                    <a:bodyPr/>
                    <a:lstStyle/>
                    <a:p>
                      <a:pPr fontAlgn="t" latinLnBrk="0"/>
                      <a:r>
                        <a:rPr lang="en-IE" sz="800" b="1" u="none" strike="noStrike" dirty="0">
                          <a:effectLst/>
                          <a:latin typeface="inherit"/>
                        </a:rPr>
                        <a:t>traffic-path</a:t>
                      </a:r>
                    </a:p>
                  </a:txBody>
                  <a:tcPr marL="9122" marR="9122" marT="4561" marB="4561">
                    <a:lnL>
                      <a:noFill/>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1"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endParaRPr lang="en-IE" sz="800" b="1" u="none" strike="noStrike" dirty="0">
                        <a:effectLst/>
                        <a:latin typeface="inherit"/>
                      </a:endParaRP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GB" sz="800" b="0" u="none" strike="noStrike" dirty="0">
                          <a:effectLst/>
                          <a:latin typeface="inherit"/>
                        </a:rPr>
                        <a:t>The path that egress traffic takes to the destination. To determine whether the traffic is egress traffic, check the flow-direction field. The possible values are as follows. If none of the values apply, the field is set to -.</a:t>
                      </a:r>
                    </a:p>
                    <a:p>
                      <a:pPr fontAlgn="t" latinLnBrk="0">
                        <a:buFont typeface="Arial" panose="020B0604020202020204" pitchFamily="34" charset="0"/>
                        <a:buChar char="•"/>
                      </a:pPr>
                      <a:r>
                        <a:rPr lang="en-GB" sz="700" b="0" u="none" strike="noStrike" dirty="0">
                          <a:effectLst/>
                          <a:latin typeface="inherit"/>
                        </a:rPr>
                        <a:t>1 — Through another resource in the same VPC</a:t>
                      </a:r>
                    </a:p>
                    <a:p>
                      <a:pPr fontAlgn="t" latinLnBrk="0">
                        <a:buFont typeface="Arial" panose="020B0604020202020204" pitchFamily="34" charset="0"/>
                        <a:buChar char="•"/>
                      </a:pPr>
                      <a:r>
                        <a:rPr lang="en-GB" sz="700" b="0" u="none" strike="noStrike" dirty="0">
                          <a:effectLst/>
                          <a:latin typeface="inherit"/>
                        </a:rPr>
                        <a:t>2 — Through an internet gateway or a gateway VPC endpoint</a:t>
                      </a:r>
                    </a:p>
                    <a:p>
                      <a:pPr fontAlgn="t" latinLnBrk="0">
                        <a:buFont typeface="Arial" panose="020B0604020202020204" pitchFamily="34" charset="0"/>
                        <a:buChar char="•"/>
                      </a:pPr>
                      <a:r>
                        <a:rPr lang="en-GB" sz="700" b="0" u="none" strike="noStrike" dirty="0">
                          <a:effectLst/>
                          <a:latin typeface="inherit"/>
                        </a:rPr>
                        <a:t>3 — Through a virtual private gateway</a:t>
                      </a:r>
                    </a:p>
                    <a:p>
                      <a:pPr fontAlgn="t" latinLnBrk="0">
                        <a:buFont typeface="Arial" panose="020B0604020202020204" pitchFamily="34" charset="0"/>
                        <a:buChar char="•"/>
                      </a:pPr>
                      <a:r>
                        <a:rPr lang="en-GB" sz="700" b="0" u="none" strike="noStrike" dirty="0">
                          <a:effectLst/>
                          <a:latin typeface="inherit"/>
                        </a:rPr>
                        <a:t>4 — Through an intra-region VPC peering connection  </a:t>
                      </a:r>
                      <a:r>
                        <a:rPr lang="en-GB" sz="700" b="0" u="none" strike="noStrike" dirty="0" err="1">
                          <a:effectLst/>
                          <a:latin typeface="inherit"/>
                        </a:rPr>
                        <a:t>vpcs</a:t>
                      </a:r>
                      <a:r>
                        <a:rPr lang="en-GB" sz="700" b="0" u="none" strike="noStrike" dirty="0">
                          <a:effectLst/>
                          <a:latin typeface="inherit"/>
                        </a:rPr>
                        <a:t> in dub-</a:t>
                      </a:r>
                      <a:r>
                        <a:rPr lang="en-GB" sz="700" b="0" u="none" strike="noStrike" dirty="0" err="1">
                          <a:effectLst/>
                          <a:latin typeface="inherit"/>
                        </a:rPr>
                        <a:t>ldub</a:t>
                      </a:r>
                      <a:endParaRPr lang="en-GB" sz="700" b="0" u="none" strike="noStrike" dirty="0">
                        <a:effectLst/>
                        <a:latin typeface="inherit"/>
                      </a:endParaRPr>
                    </a:p>
                    <a:p>
                      <a:pPr fontAlgn="t" latinLnBrk="0">
                        <a:buFont typeface="Arial" panose="020B0604020202020204" pitchFamily="34" charset="0"/>
                        <a:buChar char="•"/>
                      </a:pPr>
                      <a:r>
                        <a:rPr lang="en-GB" sz="700" b="0" u="none" strike="noStrike" dirty="0">
                          <a:effectLst/>
                          <a:latin typeface="inherit"/>
                        </a:rPr>
                        <a:t>5 — Through an inter-region VPC peering connection </a:t>
                      </a:r>
                      <a:r>
                        <a:rPr lang="en-GB" sz="700" b="0" u="none" strike="noStrike" dirty="0" err="1">
                          <a:effectLst/>
                          <a:latin typeface="inherit"/>
                        </a:rPr>
                        <a:t>vpc</a:t>
                      </a:r>
                      <a:r>
                        <a:rPr lang="en-GB" sz="700" b="0" u="none" strike="noStrike" dirty="0">
                          <a:effectLst/>
                          <a:latin typeface="inherit"/>
                        </a:rPr>
                        <a:t> dub </a:t>
                      </a:r>
                      <a:r>
                        <a:rPr lang="en-GB" sz="700" b="0" u="none" strike="noStrike" dirty="0" err="1">
                          <a:effectLst/>
                          <a:latin typeface="inherit"/>
                        </a:rPr>
                        <a:t>lon</a:t>
                      </a:r>
                      <a:endParaRPr lang="en-GB" sz="700" b="0" u="none" strike="noStrike" dirty="0">
                        <a:effectLst/>
                        <a:latin typeface="inherit"/>
                      </a:endParaRPr>
                    </a:p>
                    <a:p>
                      <a:pPr fontAlgn="t" latinLnBrk="0">
                        <a:buFont typeface="Arial" panose="020B0604020202020204" pitchFamily="34" charset="0"/>
                        <a:buChar char="•"/>
                      </a:pPr>
                      <a:r>
                        <a:rPr lang="en-GB" sz="700" b="0" u="none" strike="noStrike" dirty="0">
                          <a:effectLst/>
                          <a:latin typeface="inherit"/>
                        </a:rPr>
                        <a:t>6 — Through a local gateway</a:t>
                      </a:r>
                    </a:p>
                    <a:p>
                      <a:pPr fontAlgn="t" latinLnBrk="0">
                        <a:buFont typeface="Arial" panose="020B0604020202020204" pitchFamily="34" charset="0"/>
                        <a:buChar char="•"/>
                      </a:pPr>
                      <a:r>
                        <a:rPr lang="en-GB" sz="700" b="0" u="none" strike="noStrike" dirty="0">
                          <a:effectLst/>
                          <a:latin typeface="inherit"/>
                        </a:rPr>
                        <a:t>7 — Through a gateway VPC endpoint (Nitro-based instances only)</a:t>
                      </a:r>
                    </a:p>
                    <a:p>
                      <a:pPr fontAlgn="t" latinLnBrk="0">
                        <a:buFont typeface="Arial" panose="020B0604020202020204" pitchFamily="34" charset="0"/>
                        <a:buChar char="•"/>
                      </a:pPr>
                      <a:r>
                        <a:rPr lang="en-GB" sz="700" b="0" u="none" strike="noStrike" dirty="0">
                          <a:effectLst/>
                          <a:latin typeface="inherit"/>
                        </a:rPr>
                        <a:t>8 — Through an internet gateway (Nitro-based instances only)</a:t>
                      </a:r>
                    </a:p>
                    <a:p>
                      <a:pPr fontAlgn="t" latinLnBrk="0"/>
                      <a:r>
                        <a:rPr lang="en-GB" sz="800" b="1" u="none" strike="noStrike" dirty="0">
                          <a:effectLst/>
                          <a:latin typeface="inherit"/>
                        </a:rPr>
                        <a:t>Parquet data type:</a:t>
                      </a:r>
                      <a:r>
                        <a:rPr lang="en-GB" sz="800" b="0" u="none" strike="noStrike" dirty="0">
                          <a:effectLst/>
                          <a:latin typeface="inherit"/>
                        </a:rPr>
                        <a:t> INT_32</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tc>
                  <a:txBody>
                    <a:bodyPr/>
                    <a:lstStyle/>
                    <a:p>
                      <a:pPr fontAlgn="t" latinLnBrk="0"/>
                      <a:r>
                        <a:rPr lang="en-IE" sz="800" b="0" u="none" strike="noStrike" dirty="0">
                          <a:effectLst/>
                          <a:latin typeface="inherit"/>
                        </a:rPr>
                        <a:t>5</a:t>
                      </a:r>
                    </a:p>
                  </a:txBody>
                  <a:tcPr marL="9122" marR="9122" marT="4561" marB="4561">
                    <a:lnL w="4763" cap="flat" cmpd="sng" algn="ctr">
                      <a:solidFill>
                        <a:srgbClr val="D5DBDB"/>
                      </a:solidFill>
                      <a:prstDash val="solid"/>
                      <a:round/>
                      <a:headEnd type="none" w="med" len="med"/>
                      <a:tailEnd type="none" w="med" len="med"/>
                    </a:lnL>
                    <a:lnR w="4763" cap="flat" cmpd="sng" algn="ctr">
                      <a:solidFill>
                        <a:srgbClr val="D5DBDB"/>
                      </a:solidFill>
                      <a:prstDash val="solid"/>
                      <a:round/>
                      <a:headEnd type="none" w="med" len="med"/>
                      <a:tailEnd type="none" w="med" len="med"/>
                    </a:lnR>
                    <a:lnT w="4763" cap="flat" cmpd="sng" algn="ctr">
                      <a:solidFill>
                        <a:srgbClr val="D5DBDB"/>
                      </a:solidFill>
                      <a:prstDash val="solid"/>
                      <a:round/>
                      <a:headEnd type="none" w="med" len="med"/>
                      <a:tailEnd type="none" w="med" len="med"/>
                    </a:lnT>
                    <a:lnB w="4763" cap="flat" cmpd="sng" algn="ctr">
                      <a:solidFill>
                        <a:srgbClr val="D5DBDB"/>
                      </a:solidFill>
                      <a:prstDash val="solid"/>
                      <a:round/>
                      <a:headEnd type="none" w="med" len="med"/>
                      <a:tailEnd type="none" w="med" len="med"/>
                    </a:lnB>
                    <a:solidFill>
                      <a:srgbClr val="FFFFFF"/>
                    </a:solidFill>
                  </a:tcPr>
                </a:tc>
                <a:extLst>
                  <a:ext uri="{0D108BD9-81ED-4DB2-BD59-A6C34878D82A}">
                    <a16:rowId xmlns:a16="http://schemas.microsoft.com/office/drawing/2014/main" val="201563237"/>
                  </a:ext>
                </a:extLst>
              </a:tr>
            </a:tbl>
          </a:graphicData>
        </a:graphic>
      </p:graphicFrame>
    </p:spTree>
    <p:extLst>
      <p:ext uri="{BB962C8B-B14F-4D97-AF65-F5344CB8AC3E}">
        <p14:creationId xmlns:p14="http://schemas.microsoft.com/office/powerpoint/2010/main" val="9143051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16528</TotalTime>
  <Words>9497</Words>
  <Application>Microsoft Office PowerPoint</Application>
  <PresentationFormat>Widescreen</PresentationFormat>
  <Paragraphs>979</Paragraphs>
  <Slides>20</Slides>
  <Notes>2</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20</vt:i4>
      </vt:variant>
    </vt:vector>
  </HeadingPairs>
  <TitlesOfParts>
    <vt:vector size="31" baseType="lpstr">
      <vt:lpstr>Amazon Ember</vt:lpstr>
      <vt:lpstr>Arial</vt:lpstr>
      <vt:lpstr>Calibri</vt:lpstr>
      <vt:lpstr>Calibri Light</vt:lpstr>
      <vt:lpstr>charter</vt:lpstr>
      <vt:lpstr>inherit</vt:lpstr>
      <vt:lpstr>Monaco</vt:lpstr>
      <vt:lpstr>Open Sans</vt:lpstr>
      <vt:lpstr>sohne</vt:lpstr>
      <vt:lpstr>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VPC Flows AWS</vt:lpstr>
      <vt:lpstr>VPC Flows AWS</vt:lpstr>
      <vt:lpstr>PowerPoint Presentation</vt:lpstr>
      <vt:lpstr>AWS Flow logs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dc:creator>
  <cp:lastModifiedBy>mike</cp:lastModifiedBy>
  <cp:revision>19</cp:revision>
  <dcterms:created xsi:type="dcterms:W3CDTF">2022-02-21T11:41:43Z</dcterms:created>
  <dcterms:modified xsi:type="dcterms:W3CDTF">2022-03-31T09:19:18Z</dcterms:modified>
</cp:coreProperties>
</file>